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1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56" r:id="rId2"/>
    <p:sldId id="258" r:id="rId3"/>
    <p:sldId id="326" r:id="rId4"/>
    <p:sldId id="327" r:id="rId5"/>
    <p:sldId id="328" r:id="rId6"/>
    <p:sldId id="329" r:id="rId7"/>
    <p:sldId id="260" r:id="rId8"/>
    <p:sldId id="330" r:id="rId9"/>
    <p:sldId id="331" r:id="rId10"/>
    <p:sldId id="333" r:id="rId11"/>
    <p:sldId id="332" r:id="rId12"/>
    <p:sldId id="461" r:id="rId13"/>
    <p:sldId id="335" r:id="rId14"/>
    <p:sldId id="262" r:id="rId15"/>
    <p:sldId id="432" r:id="rId16"/>
    <p:sldId id="440" r:id="rId17"/>
    <p:sldId id="338" r:id="rId18"/>
    <p:sldId id="340" r:id="rId19"/>
    <p:sldId id="441" r:id="rId20"/>
    <p:sldId id="344" r:id="rId21"/>
    <p:sldId id="341" r:id="rId22"/>
    <p:sldId id="442" r:id="rId23"/>
    <p:sldId id="443" r:id="rId24"/>
    <p:sldId id="444" r:id="rId25"/>
    <p:sldId id="345" r:id="rId26"/>
    <p:sldId id="433" r:id="rId27"/>
    <p:sldId id="445" r:id="rId28"/>
    <p:sldId id="348" r:id="rId29"/>
    <p:sldId id="446" r:id="rId30"/>
    <p:sldId id="309" r:id="rId31"/>
    <p:sldId id="275" r:id="rId32"/>
    <p:sldId id="276" r:id="rId33"/>
    <p:sldId id="278" r:id="rId34"/>
    <p:sldId id="279" r:id="rId35"/>
    <p:sldId id="282" r:id="rId36"/>
    <p:sldId id="311" r:id="rId37"/>
    <p:sldId id="435" r:id="rId38"/>
    <p:sldId id="436" r:id="rId39"/>
    <p:sldId id="448" r:id="rId40"/>
    <p:sldId id="456" r:id="rId41"/>
    <p:sldId id="285" r:id="rId42"/>
    <p:sldId id="289" r:id="rId43"/>
    <p:sldId id="350" r:id="rId44"/>
    <p:sldId id="291" r:id="rId45"/>
    <p:sldId id="351" r:id="rId46"/>
    <p:sldId id="352" r:id="rId47"/>
    <p:sldId id="316" r:id="rId48"/>
    <p:sldId id="353" r:id="rId49"/>
    <p:sldId id="356" r:id="rId50"/>
    <p:sldId id="450" r:id="rId51"/>
    <p:sldId id="451" r:id="rId52"/>
    <p:sldId id="320" r:id="rId53"/>
    <p:sldId id="452" r:id="rId54"/>
    <p:sldId id="449" r:id="rId55"/>
    <p:sldId id="453" r:id="rId56"/>
    <p:sldId id="454" r:id="rId57"/>
    <p:sldId id="360" r:id="rId58"/>
    <p:sldId id="455" r:id="rId59"/>
    <p:sldId id="457" r:id="rId60"/>
    <p:sldId id="299" r:id="rId61"/>
    <p:sldId id="458" r:id="rId62"/>
    <p:sldId id="459" r:id="rId63"/>
    <p:sldId id="460" r:id="rId64"/>
    <p:sldId id="365" r:id="rId65"/>
    <p:sldId id="431" r:id="rId6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474" autoAdjust="0"/>
  </p:normalViewPr>
  <p:slideViewPr>
    <p:cSldViewPr snapToGrid="0">
      <p:cViewPr varScale="1">
        <p:scale>
          <a:sx n="46" d="100"/>
          <a:sy n="46" d="100"/>
        </p:scale>
        <p:origin x="27" y="10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7T08:33:07.3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58 730 24575,'2'62'0,"3"-1"0,2 0 0,21 83 0,-21-119 0,-4-15 0,0 0 0,-1 0 0,0 0 0,0 14 0,-2-17 0,0-2 0,0-1 0,0 0 0,0 0 0,1 0 0,2 8 0,-3-11 0,1 0 0,-1 0 0,1 1 0,0-1 0,-1 0 0,1 0 0,0 0 0,0 0 0,0 0 0,0 0 0,0 0 0,0-1 0,0 1 0,0 0 0,0 0 0,0-1 0,0 1 0,1-1 0,-1 1 0,0-1 0,0 1 0,1-1 0,0 0 0,8 1 0,0-1 0,-1 0 0,1 0 0,-1-1 0,1 0 0,-1-1 0,1 0 0,16-6 0,-11 3 0,32-5 0,71-7 0,120-32 0,110-53 0,-231 55 0,-92 39 0,-21 7 0,0 0 0,-1 0 0,1 0 0,0 0 0,-1-1 0,0 0 0,4-2 0,-6 3 0,0 0 0,0 0 0,0 0 0,0 0 0,0 0 0,0 0 0,-1 0 0,1-1 0,0 1 0,-1 0 0,1-1 0,-1 1 0,1 0 0,-1-1 0,0 1 0,0-1 0,0 1 0,1 0 0,-1-1 0,-1 1 0,1-1 0,0 1 0,-1-3 0,-1-6 0,0-1 0,-8-16 0,7 18 0,0 0 0,0 0 0,1 0 0,-2-12 0,4 17 0,-1 0 0,1 0 0,0 0 0,0 0 0,0 0 0,1 0 0,-1 0 0,1 1 0,0-1 0,0 0 0,1 0 0,-1 1 0,1-1 0,-1 1 0,1-1 0,0 1 0,1 0 0,-1 0 0,0 0 0,1 0 0,0 0 0,-1 0 0,1 1 0,0-1 0,1 1 0,4-3 0,0 1 0,1 0 0,0 0 0,0 1 0,0 1 0,0-1 0,0 2 0,15-2 0,-11 1 0,0 0 0,24-7 0,-21 2 0,1 1 0,1 1 0,-1 0 0,1 2 0,0 0 0,26-1 0,-29 4 0,1 0 0,0-2 0,-1 0 0,1 0 0,-1-2 0,0 1 0,16-8 0,121-42 0,-83 36 0,-14 3 0,-41 10 0,-1 2 0,0-1 0,1 2 0,-1 0 0,1 0 0,23 3 0,-35-2 0,-1 1 0,1-1 0,-1 0 0,1 1 0,-1-1 0,1 1 0,-1 0 0,1-1 0,-1 1 0,0 0 0,0 0 0,1 0 0,-1 0 0,0 0 0,0 0 0,0 0 0,0 0 0,0 0 0,0 1 0,0-1 0,-1 0 0,1 1 0,0-1 0,-1 0 0,1 1 0,-1-1 0,1 1 0,-1-1 0,1 4 0,0 4 0,-1 0 0,1 0 0,-2 0 0,0 10 0,0-3 0,0 3 0,0 0 0,2 1 0,0-1 0,6 30 0,-3-32 0,-4-12 0,1-1 0,0 1 0,0-1 0,0 0 0,0 1 0,4 5 0,-5-9 0,1 0 0,0 0 0,0 0 0,0 0 0,0 0 0,0 0 0,-1 0 0,1-1 0,1 1 0,-1 0 0,0-1 0,0 1 0,0-1 0,0 1 0,0-1 0,1 1 0,-1-1 0,0 0 0,0 0 0,0 1 0,1-1 0,-1 0 0,0 0 0,1 0 0,-1-1 0,0 1 0,0 0 0,2-1 0,4-1 0,0 0 0,-1-1 0,1 0 0,-1 0 0,0 0 0,0-1 0,8-6 0,20-11 0,125-43 0,-77 35 0,-31 9 0,63-25 0,-98 39 0,0 1 0,1 0 0,18-3 0,4 0 0,102-27 0,-134 34 0,-3 0 0,0 0 0,0 0 0,0 0 0,0 0 0,0-1 0,6-3 0,-9 4 0,0 0 0,0 0 0,0 0 0,0 0 0,0 0 0,0 0 0,0 0 0,-1 0 0,1 0 0,-1-1 0,1 1 0,0 0 0,-1 0 0,0-1 0,1 1 0,-1 0 0,0-1 0,0 1 0,0 0 0,0-1 0,0 1 0,0 0 0,0-1 0,0 1 0,-1-2 0,-1-5 0,-1 0 0,0 1 0,0 0 0,-1 0 0,0 0 0,0 0 0,-1 1 0,-7-10 0,-3-4 0,1-1 0,-11-26 0,16 29 0,0 1 0,-1 1 0,-15-19 0,17 23 0,0 1 0,1-2 0,-10-20 0,7 11 0,4 9 0,-5-8 0,1-1 0,-11-33 0,20 52 0,1 1 0,-1 0 0,0-1 0,0 1 0,0-1 0,-1 1 0,1 0 0,0 0 0,-1 0 0,1 0 0,-1 0 0,0 0 0,0 0 0,0 0 0,1 1 0,-2-1 0,1 1 0,0 0 0,0-1 0,0 1 0,-1 0 0,1 0 0,-1 0 0,1 1 0,0-1 0,-1 0 0,1 1 0,-1 0 0,0-1 0,1 1 0,-1 0 0,1 1 0,-1-1 0,1 0 0,-1 1 0,1-1 0,-1 1 0,1 0 0,-5 2 0,-79 39 0,-14 5 0,37-19 0,38-16 0,-36 12 0,38-18 0,-28 3 0,27-5 0,-26 8 0,38-8 0,0 1 0,-18 10 0,-11 4 0,33-16 0,0-1 0,0-1 0,-1 1 0,1-1 0,0-1 0,-14 0 0,14 0 0,-1 0 0,0 1 0,1-1 0,-1 2 0,1-1 0,-12 4 0,7 0 0,0-2 0,0 1 0,0-2 0,-1 1 0,1-2 0,-27 0 0,23 0 0,-1 1 0,1 0 0,-31 10 0,9-3 0,17-4 0,5-1 0,0-1 0,0 0 0,-23 0 0,16-2 0,-1 2 0,1 0 0,-37 10 0,46-9 0,-118 20 0,99-16 0,-34 16 0,66-24 0,-10 5 0,-1 0 0,0-1 0,0-1 0,0 0 0,0-1 0,-14 0 0,13 0 0,0 0 0,1 0 0,-1 2 0,1-1 0,-1 2 0,1 0 0,-23 12 0,3-2 0,5-4 0,-46 10 0,-2 1 0,-76 39 0,127-51 0,9-4 0,0 0 0,-1-2 0,0 0 0,0 0 0,-26 0 0,-88-3 0,61-3 0,-108 2-1365,166 0-5461</inkml:trace>
</inkml:ink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eg>
</file>

<file path=ppt/media/image16.jp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sv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6E9BA-A625-4C0C-BAF2-A9896047604C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1693A-1385-467B-B477-BB58692FEB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네이버 로그인 화면 </a:t>
            </a:r>
            <a:r>
              <a:rPr lang="en-US" altLang="ko-KR" dirty="0"/>
              <a:t>: </a:t>
            </a:r>
          </a:p>
          <a:p>
            <a:r>
              <a:rPr lang="en-US" altLang="ko-KR" dirty="0"/>
              <a:t>Https://nid.naver.com/nidlogin.login?mode=form&amp;url=https%3A%2F%2Fwww.naver.com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509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163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023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323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우리가 배우고 있는 데이터베이스는 대부분이 관계형 데이터베이스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데이터를 표현할 때 위처럼 </a:t>
            </a:r>
            <a:r>
              <a:rPr lang="ko-KR" altLang="en-US" dirty="0" err="1"/>
              <a:t>엔터티들</a:t>
            </a:r>
            <a:r>
              <a:rPr lang="ko-KR" altLang="en-US" dirty="0"/>
              <a:t> 간의 관계를 이용해 </a:t>
            </a:r>
            <a:r>
              <a:rPr lang="ko-KR" altLang="en-US" dirty="0" err="1"/>
              <a:t>의미있는</a:t>
            </a:r>
            <a:r>
              <a:rPr lang="ko-KR" altLang="en-US" dirty="0"/>
              <a:t> 정보를 찾아 표현하는 방법을 쓴다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다른 케이스로는 계층형 데이터베이스가 있는데 </a:t>
            </a:r>
            <a:r>
              <a:rPr lang="en-US" altLang="ko-KR" dirty="0"/>
              <a:t>, </a:t>
            </a:r>
            <a:r>
              <a:rPr lang="ko-KR" altLang="en-US" dirty="0"/>
              <a:t>사람들의 </a:t>
            </a:r>
            <a:r>
              <a:rPr lang="ko-KR" altLang="en-US" dirty="0" err="1"/>
              <a:t>족보라던지</a:t>
            </a:r>
            <a:r>
              <a:rPr lang="ko-KR" altLang="en-US" dirty="0"/>
              <a:t> 컴퓨터의 레지스트리의 형태가 계층형 데이터베이스이다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여기서는 데이터의 의미를 표현할 때 계층적으로 표현을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788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875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2915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298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6638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7101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58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125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6697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327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244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https://nid.naver.com/user2/V2Join?token_sjoin=KPlXb8fnzh3rG6L1&amp;langSelect=ko_KR&amp;chk_all=on&amp;termsService=on&amp;termsPrivacy=on&amp;termsLocation=Y&amp;termsEmail=Y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53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089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저장소 </a:t>
            </a:r>
            <a:r>
              <a:rPr lang="en-US" altLang="ko-KR" dirty="0"/>
              <a:t>(= </a:t>
            </a:r>
            <a:r>
              <a:rPr lang="ko-KR" altLang="en-US" dirty="0"/>
              <a:t>훗날 테이블이라는 이름으로 불리게 됨</a:t>
            </a:r>
            <a:r>
              <a:rPr lang="en-US" altLang="ko-KR" dirty="0"/>
              <a:t>) </a:t>
            </a:r>
            <a:r>
              <a:rPr lang="ko-KR" altLang="en-US" dirty="0"/>
              <a:t>을 만드는 절차를 데이터 모델링 이라고 하며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다음의 과정을 거치게 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요구사항 </a:t>
            </a:r>
            <a:r>
              <a:rPr lang="en-US" altLang="ko-KR" dirty="0"/>
              <a:t>=&gt; </a:t>
            </a:r>
            <a:r>
              <a:rPr lang="ko-KR" altLang="en-US" dirty="0"/>
              <a:t>개념적 데이터 모델링 </a:t>
            </a:r>
            <a:r>
              <a:rPr lang="en-US" altLang="ko-KR" dirty="0"/>
              <a:t>=&gt; </a:t>
            </a:r>
            <a:r>
              <a:rPr lang="ko-KR" altLang="en-US" dirty="0"/>
              <a:t>논리적 데이터 모델링 </a:t>
            </a:r>
            <a:r>
              <a:rPr lang="en-US" altLang="ko-KR" dirty="0"/>
              <a:t>=&gt; </a:t>
            </a:r>
            <a:r>
              <a:rPr lang="ko-KR" altLang="en-US" dirty="0"/>
              <a:t>물리적 데이터 모델링 </a:t>
            </a:r>
            <a:r>
              <a:rPr lang="en-US" altLang="ko-KR" dirty="0"/>
              <a:t>=&gt; </a:t>
            </a:r>
            <a:r>
              <a:rPr lang="ko-KR" altLang="en-US" dirty="0"/>
              <a:t>데이터 저장소 완성</a:t>
            </a:r>
            <a:r>
              <a:rPr lang="en-US" altLang="ko-KR" dirty="0"/>
              <a:t>! (</a:t>
            </a:r>
            <a:r>
              <a:rPr lang="ko-KR" altLang="en-US" dirty="0"/>
              <a:t>자세한 내용은 뒤에서 후술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909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885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426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53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1693A-1385-467B-B477-BB58692FEB1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5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3DC13-05E1-0495-EAFD-8831EF2F4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09BD3C-7015-CFD7-85CE-B87C5BA7A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9378FC-DE32-5502-1F11-F323896A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EB6F74-00A7-5E91-08DD-068675EF4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CCFE6-5F01-366E-BF97-C6B71C14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221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AD582-78F3-9AF2-B50E-97D44492E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7C85FF-B703-AC0B-8556-8D22588D4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4165B4-69C3-D575-7254-AC367BCD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7E5A0-1EBC-7355-9AC3-BCC9D1DF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C5BFA6-DC0B-93F4-BB66-14F3646B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64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46CA66-2D0B-1BE2-9C47-3A95DCD78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53EEE2-F226-817C-2F81-B73E89BF4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425E8-2330-CD38-89D9-093A97A8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E95D72-562F-88D3-F8ED-26C10D13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2D33BC-CE07-2364-D26B-DD40654EF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88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B7931F-BB2F-292D-7CC3-DDC32583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0C4BAC-C89D-E23E-456E-329EE48D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DA43A1-69E3-FFE8-BFD7-94B4B2FD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A8D51F-416F-FA98-C07E-075110D14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FE7D5-5F8C-3224-E882-2EBDF6C1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786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BAEE5-5D4B-698C-D733-4CB1D2BB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63776B-1BB5-8B68-BC62-DB224A64E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C15E7-F384-AB1B-AECD-BD7980FEE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A9D5BC-FF9D-17D7-0F02-FA89035B8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356C6-64E4-C48D-7EE4-E95702AD9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63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B7F8F-7327-50D9-344A-900835D1F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4076F3-2084-2AD0-092E-F509E4CF17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042281-5923-A634-48C0-13B9F35FC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9176D2-E542-793B-BE06-C922E8914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7962C7-839F-9D20-0C9E-47BCC390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B5EFE7-9B34-48CA-39AB-D493F938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604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207EB8-8AF1-0EA6-61F0-98BAA3C6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46E47F-EB88-9A9F-8EFA-2BCC36B1C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53D986-02A3-7D15-E00E-7DCFBCDBA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B8D84E-A28B-8A10-7741-42D744A13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763F7F-6C38-396B-D793-63958081B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D38198-2F1E-04FE-48B9-710965A8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83F4A3-B6E2-A200-3563-A1A037AC8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D5A92B-8BA3-999E-136F-5ED00710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44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06D838-A9C1-21A0-0590-5CFAC2BC5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2EA036-FF84-4A13-B7FA-8941E936B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15C101-1F0B-4A0B-9BD3-34B971B01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DE1BC-7AAA-04F3-BB52-158BD68F5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93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F73564-F68A-745C-A4C5-B66EAFBA7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D249D8-DBB8-A83B-0B91-975125272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958C2-E56E-F161-170A-0CE31E065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93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E8E44-229D-DB69-A2EC-74F84A92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E95550-10EA-ED06-9DFF-D8F465371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921905-868F-DA0D-5EDC-E31E38F81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6425C3-917E-3EC8-9219-797CFF71C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529E7-E572-013F-F034-77E684CC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E3DDEE-2665-D30E-5351-663C9FA9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070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BA9D1A-99EC-65E6-AC24-9821C16D3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F64D41-FA4D-8C1A-1C97-ADA23DD9D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F868D6-B758-395F-DFA5-469E4BF38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0CC835-EEC0-CC25-21BA-6AE126CA4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D2BDF3-A852-E437-D87B-D46F08D0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59F641-3011-FF34-556D-10CB8BC4A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42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87450E-FAA5-B012-FA76-8135E1DA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72A13-90EE-725C-3482-02725CD42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7262F-192B-E56A-8C38-D07170764A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EB398-ABAD-49FB-8AC8-C06642C51BE6}" type="datetimeFigureOut">
              <a:rPr lang="ko-KR" altLang="en-US" smtClean="0"/>
              <a:t>2023-06-06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CEF5FF-2B18-F16D-A69F-44A6263B9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79E5EE-5747-7BBA-EDD2-2C50B4B9C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91CD6-0096-43BC-A7FE-ADFBB88AE8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956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Xodn__love@naver.co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eg"/><Relationship Id="rId4" Type="http://schemas.openxmlformats.org/officeDocument/2006/relationships/image" Target="../media/image14.svg"/><Relationship Id="rId9" Type="http://schemas.openxmlformats.org/officeDocument/2006/relationships/image" Target="../media/image8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eg"/><Relationship Id="rId4" Type="http://schemas.openxmlformats.org/officeDocument/2006/relationships/image" Target="../media/image14.svg"/><Relationship Id="rId9" Type="http://schemas.openxmlformats.org/officeDocument/2006/relationships/image" Target="../media/image8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3.png"/><Relationship Id="rId4" Type="http://schemas.openxmlformats.org/officeDocument/2006/relationships/image" Target="../media/image8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erdcloud.com/d/KRuCD2TYycfAqNNCf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86AD27-D947-994E-46D9-1907F0B52D4A}"/>
              </a:ext>
            </a:extLst>
          </p:cNvPr>
          <p:cNvSpPr/>
          <p:nvPr/>
        </p:nvSpPr>
        <p:spPr>
          <a:xfrm>
            <a:off x="-1" y="0"/>
            <a:ext cx="516825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FF86737-967C-07F0-160E-7F8A2A48B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472" y="3938547"/>
            <a:ext cx="3021303" cy="423901"/>
          </a:xfrm>
        </p:spPr>
        <p:txBody>
          <a:bodyPr>
            <a:no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Oracle </a:t>
            </a:r>
            <a:br>
              <a:rPr lang="en-US" altLang="ko-KR" sz="4000" dirty="0">
                <a:solidFill>
                  <a:schemeClr val="bg1"/>
                </a:solidFill>
              </a:rPr>
            </a:br>
            <a:r>
              <a:rPr lang="en-US" altLang="ko-KR" sz="4000" dirty="0">
                <a:solidFill>
                  <a:schemeClr val="bg1"/>
                </a:solidFill>
              </a:rPr>
              <a:t>Database</a:t>
            </a:r>
            <a:br>
              <a:rPr lang="en-US" altLang="ko-KR" sz="4000" dirty="0">
                <a:solidFill>
                  <a:schemeClr val="bg1"/>
                </a:solidFill>
              </a:rPr>
            </a:br>
            <a:br>
              <a:rPr lang="en-US" altLang="ko-KR" sz="4000" dirty="0">
                <a:solidFill>
                  <a:schemeClr val="bg1"/>
                </a:solidFill>
              </a:rPr>
            </a:b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오라클 데이터베이스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B049E4D-0E7E-FE6E-A502-A0F99149E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4218" y="6565011"/>
            <a:ext cx="1235573" cy="292989"/>
          </a:xfrm>
        </p:spPr>
        <p:txBody>
          <a:bodyPr>
            <a:norm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강사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강태우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63BCE5-F611-28A8-1CB1-7DB77DEEA2D3}"/>
              </a:ext>
            </a:extLst>
          </p:cNvPr>
          <p:cNvSpPr txBox="1"/>
          <p:nvPr/>
        </p:nvSpPr>
        <p:spPr>
          <a:xfrm>
            <a:off x="6741736" y="2090172"/>
            <a:ext cx="432121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b="1" dirty="0"/>
              <a:t>데이터베이스란</a:t>
            </a:r>
            <a:r>
              <a:rPr lang="en-US" altLang="ko-KR" sz="2400" b="1" dirty="0"/>
              <a:t>? </a:t>
            </a:r>
          </a:p>
          <a:p>
            <a:pPr marL="342900" indent="-342900">
              <a:buAutoNum type="arabicPeriod"/>
            </a:pPr>
            <a:endParaRPr lang="en-US" altLang="ko-KR" sz="2400" b="1" dirty="0"/>
          </a:p>
          <a:p>
            <a:pPr marL="342900" indent="-342900">
              <a:buAutoNum type="arabicPeriod"/>
            </a:pPr>
            <a:r>
              <a:rPr lang="ko-KR" altLang="en-US" sz="2400" b="1" dirty="0"/>
              <a:t>개념 데이터 모델링</a:t>
            </a:r>
            <a:endParaRPr lang="en-US" altLang="ko-KR" sz="2400" b="1" dirty="0"/>
          </a:p>
          <a:p>
            <a:pPr marL="342900" indent="-342900">
              <a:buAutoNum type="arabicPeriod"/>
            </a:pPr>
            <a:endParaRPr lang="en-US" altLang="ko-KR" sz="2400" b="1" dirty="0"/>
          </a:p>
          <a:p>
            <a:pPr marL="342900" indent="-342900">
              <a:buAutoNum type="arabicPeriod"/>
            </a:pPr>
            <a:r>
              <a:rPr lang="ko-KR" altLang="en-US" sz="2400" b="1" dirty="0"/>
              <a:t>논리 데이터 모델링</a:t>
            </a:r>
            <a:endParaRPr lang="en-US" altLang="ko-KR" sz="2400" b="1" dirty="0"/>
          </a:p>
          <a:p>
            <a:pPr marL="342900" indent="-342900">
              <a:buAutoNum type="arabicPeriod"/>
            </a:pPr>
            <a:endParaRPr lang="en-US" altLang="ko-KR" sz="2400" b="1" dirty="0"/>
          </a:p>
          <a:p>
            <a:pPr marL="342900" indent="-342900">
              <a:buAutoNum type="arabicPeriod"/>
            </a:pPr>
            <a:r>
              <a:rPr lang="ko-KR" altLang="en-US" sz="2400" b="1" dirty="0"/>
              <a:t>실제 사용할 데이터 모델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442399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2790114" y="1094255"/>
            <a:ext cx="6250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어떻게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HOW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쓰이지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6CE50CF-D6FA-5207-1F50-7652C1A15F64}"/>
              </a:ext>
            </a:extLst>
          </p:cNvPr>
          <p:cNvSpPr txBox="1"/>
          <p:nvPr/>
        </p:nvSpPr>
        <p:spPr>
          <a:xfrm>
            <a:off x="3719212" y="1652349"/>
            <a:ext cx="417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네이버 로그인은 어떻게 만들었을까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D474318-5DC2-A1E1-3C75-924D8A05C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12" y="2655461"/>
            <a:ext cx="3431733" cy="2597785"/>
          </a:xfrm>
          <a:prstGeom prst="rect">
            <a:avLst/>
          </a:prstGeom>
        </p:spPr>
      </p:pic>
      <p:graphicFrame>
        <p:nvGraphicFramePr>
          <p:cNvPr id="29" name="표 36">
            <a:extLst>
              <a:ext uri="{FF2B5EF4-FFF2-40B4-BE49-F238E27FC236}">
                <a16:creationId xmlns:a16="http://schemas.microsoft.com/office/drawing/2014/main" id="{A8AC09F5-EF9E-2413-C27E-74D5BA337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039256"/>
              </p:ext>
            </p:extLst>
          </p:nvPr>
        </p:nvGraphicFramePr>
        <p:xfrm>
          <a:off x="8971807" y="3603730"/>
          <a:ext cx="2869947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74206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36353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hello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Ex123!!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이성철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haha12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Pwd23@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하동훈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</a:tbl>
          </a:graphicData>
        </a:graphic>
      </p:graphicFrame>
      <p:pic>
        <p:nvPicPr>
          <p:cNvPr id="30" name="그래픽 29" descr="데이터베이스 단색으로 채워진">
            <a:extLst>
              <a:ext uri="{FF2B5EF4-FFF2-40B4-BE49-F238E27FC236}">
                <a16:creationId xmlns:a16="http://schemas.microsoft.com/office/drawing/2014/main" id="{02FAF100-8A93-A774-A668-A6B5970C4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93205" y="2692063"/>
            <a:ext cx="2957249" cy="295724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B8D831F-99D7-C487-82C1-DDD6676FC925}"/>
              </a:ext>
            </a:extLst>
          </p:cNvPr>
          <p:cNvSpPr txBox="1"/>
          <p:nvPr/>
        </p:nvSpPr>
        <p:spPr>
          <a:xfrm>
            <a:off x="662361" y="5323575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네이버 로그인 화면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FCACDB-CEDC-E723-91F9-7C5E0BC87073}"/>
              </a:ext>
            </a:extLst>
          </p:cNvPr>
          <p:cNvSpPr txBox="1"/>
          <p:nvPr/>
        </p:nvSpPr>
        <p:spPr>
          <a:xfrm>
            <a:off x="4479551" y="2917218"/>
            <a:ext cx="1813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아이디 </a:t>
            </a:r>
            <a:r>
              <a:rPr lang="en-US" altLang="ko-KR" sz="1400" b="1" dirty="0"/>
              <a:t>: </a:t>
            </a:r>
            <a:r>
              <a:rPr lang="en-US" altLang="ko-KR" sz="1400" b="1" dirty="0" err="1"/>
              <a:t>newMan</a:t>
            </a:r>
            <a:endParaRPr lang="en-US" altLang="ko-KR" sz="1400" b="1" dirty="0"/>
          </a:p>
          <a:p>
            <a:r>
              <a:rPr lang="ko-KR" altLang="en-US" sz="1400" b="1" dirty="0"/>
              <a:t>비밀번호 </a:t>
            </a:r>
            <a:r>
              <a:rPr lang="en-US" altLang="ko-KR" sz="1400" b="1" dirty="0"/>
              <a:t>: new123!! </a:t>
            </a:r>
            <a:endParaRPr lang="ko-KR" altLang="en-US" sz="1400" b="1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43F46D4-733E-C9CD-34AB-4233FFDD876D}"/>
              </a:ext>
            </a:extLst>
          </p:cNvPr>
          <p:cNvCxnSpPr>
            <a:cxnSpLocks/>
          </p:cNvCxnSpPr>
          <p:nvPr/>
        </p:nvCxnSpPr>
        <p:spPr>
          <a:xfrm flipH="1">
            <a:off x="4422801" y="4623879"/>
            <a:ext cx="20515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9DA6EFD-5247-D265-F749-0E3ADEEE9110}"/>
              </a:ext>
            </a:extLst>
          </p:cNvPr>
          <p:cNvCxnSpPr>
            <a:cxnSpLocks/>
          </p:cNvCxnSpPr>
          <p:nvPr/>
        </p:nvCxnSpPr>
        <p:spPr>
          <a:xfrm>
            <a:off x="4422801" y="3622568"/>
            <a:ext cx="210947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0EEC1B6-F4C0-1FB2-6185-7C87113420E6}"/>
              </a:ext>
            </a:extLst>
          </p:cNvPr>
          <p:cNvSpPr txBox="1"/>
          <p:nvPr/>
        </p:nvSpPr>
        <p:spPr>
          <a:xfrm>
            <a:off x="4287128" y="4862216"/>
            <a:ext cx="2380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일치하는 정보가 없네요 </a:t>
            </a:r>
            <a:r>
              <a:rPr lang="ko-KR" altLang="en-US" sz="1400" b="1" dirty="0" err="1"/>
              <a:t>ㅠ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r>
              <a:rPr lang="ko-KR" altLang="en-US" sz="1400" b="1" dirty="0"/>
              <a:t>입장 불가능 하십니다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10772B-8269-B160-BB89-BFF5656D8CCB}"/>
              </a:ext>
            </a:extLst>
          </p:cNvPr>
          <p:cNvSpPr txBox="1"/>
          <p:nvPr/>
        </p:nvSpPr>
        <p:spPr>
          <a:xfrm>
            <a:off x="4015847" y="4042337"/>
            <a:ext cx="1992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</a:rPr>
              <a:t>로그인 실패 </a:t>
            </a:r>
            <a:r>
              <a:rPr lang="ko-KR" altLang="en-US" sz="2000" b="1" dirty="0" err="1">
                <a:solidFill>
                  <a:srgbClr val="FF0000"/>
                </a:solidFill>
              </a:rPr>
              <a:t>ㅠ</a:t>
            </a:r>
            <a:r>
              <a:rPr lang="ko-KR" altLang="en-US" sz="20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DE8BF89-E80A-D37F-5A9F-FF85A356893F}"/>
              </a:ext>
            </a:extLst>
          </p:cNvPr>
          <p:cNvSpPr txBox="1"/>
          <p:nvPr/>
        </p:nvSpPr>
        <p:spPr>
          <a:xfrm>
            <a:off x="8903512" y="4743226"/>
            <a:ext cx="2710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회원정보가 들어있는 데이터 저장소</a:t>
            </a:r>
          </a:p>
        </p:txBody>
      </p:sp>
    </p:spTree>
    <p:extLst>
      <p:ext uri="{BB962C8B-B14F-4D97-AF65-F5344CB8AC3E}">
        <p14:creationId xmlns:p14="http://schemas.microsoft.com/office/powerpoint/2010/main" val="1523056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2790114" y="1094255"/>
            <a:ext cx="6250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어떻게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HOW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쓰이지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9" name="그래픽 8" descr="데이터베이스 단색으로 채워진">
            <a:extLst>
              <a:ext uri="{FF2B5EF4-FFF2-40B4-BE49-F238E27FC236}">
                <a16:creationId xmlns:a16="http://schemas.microsoft.com/office/drawing/2014/main" id="{D28DB6FE-F697-E7E5-3029-F0EAC34F86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6998" y="2693887"/>
            <a:ext cx="2520053" cy="252005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D7F778A-4676-A418-E2EA-DA81D58CABCF}"/>
              </a:ext>
            </a:extLst>
          </p:cNvPr>
          <p:cNvSpPr txBox="1"/>
          <p:nvPr/>
        </p:nvSpPr>
        <p:spPr>
          <a:xfrm>
            <a:off x="1349574" y="5967188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네이버 회원가입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9BF020B-5B32-E554-D2F3-364C170499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260" y="2305318"/>
            <a:ext cx="2439665" cy="34584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E46297-829C-3031-81C3-5930F49F650B}"/>
              </a:ext>
            </a:extLst>
          </p:cNvPr>
          <p:cNvSpPr txBox="1"/>
          <p:nvPr/>
        </p:nvSpPr>
        <p:spPr>
          <a:xfrm>
            <a:off x="3719212" y="1652349"/>
            <a:ext cx="4256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네이버 회원가입을 하면 어떻게 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8E2753-48A4-BF76-E7A6-618707A6A795}"/>
              </a:ext>
            </a:extLst>
          </p:cNvPr>
          <p:cNvSpPr txBox="1"/>
          <p:nvPr/>
        </p:nvSpPr>
        <p:spPr>
          <a:xfrm>
            <a:off x="4411060" y="2664691"/>
            <a:ext cx="25449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아이디는 </a:t>
            </a:r>
            <a:r>
              <a:rPr lang="en-US" altLang="ko-KR" sz="1400" b="1" dirty="0" err="1"/>
              <a:t>newMan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이구요</a:t>
            </a:r>
            <a:endParaRPr lang="en-US" altLang="ko-KR" sz="1400" b="1" dirty="0"/>
          </a:p>
          <a:p>
            <a:r>
              <a:rPr lang="ko-KR" altLang="en-US" sz="1400" b="1" dirty="0"/>
              <a:t>비밀번호는 </a:t>
            </a:r>
            <a:r>
              <a:rPr lang="en-US" altLang="ko-KR" sz="1400" b="1" dirty="0"/>
              <a:t>new123!! </a:t>
            </a:r>
            <a:r>
              <a:rPr lang="ko-KR" altLang="en-US" sz="1400" b="1" dirty="0"/>
              <a:t>입니다</a:t>
            </a:r>
            <a:r>
              <a:rPr lang="en-US" altLang="ko-KR" sz="1400" b="1" dirty="0"/>
              <a:t>.</a:t>
            </a:r>
          </a:p>
          <a:p>
            <a:r>
              <a:rPr lang="ko-KR" altLang="en-US" sz="1400" b="1" dirty="0"/>
              <a:t>제 이름은 신입입니다 등등</a:t>
            </a:r>
            <a:r>
              <a:rPr lang="en-US" altLang="ko-KR" sz="1400" b="1" dirty="0"/>
              <a:t>…</a:t>
            </a:r>
            <a:endParaRPr lang="ko-KR" altLang="en-US" sz="1400" b="1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1BABB06-C3AD-99F1-8781-C6B6A2AE6F94}"/>
              </a:ext>
            </a:extLst>
          </p:cNvPr>
          <p:cNvCxnSpPr>
            <a:cxnSpLocks/>
          </p:cNvCxnSpPr>
          <p:nvPr/>
        </p:nvCxnSpPr>
        <p:spPr>
          <a:xfrm flipH="1">
            <a:off x="4372102" y="4453873"/>
            <a:ext cx="24636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B331757-2398-63B4-BF39-D22CAB8EFA85}"/>
              </a:ext>
            </a:extLst>
          </p:cNvPr>
          <p:cNvCxnSpPr>
            <a:cxnSpLocks/>
          </p:cNvCxnSpPr>
          <p:nvPr/>
        </p:nvCxnSpPr>
        <p:spPr>
          <a:xfrm>
            <a:off x="4363439" y="3601122"/>
            <a:ext cx="254614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C3FD0A4-C3E1-3FAA-B2DC-609C335F5489}"/>
              </a:ext>
            </a:extLst>
          </p:cNvPr>
          <p:cNvSpPr txBox="1"/>
          <p:nvPr/>
        </p:nvSpPr>
        <p:spPr>
          <a:xfrm>
            <a:off x="4185717" y="4739498"/>
            <a:ext cx="3334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회원가입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데이터등록</a:t>
            </a:r>
            <a:r>
              <a:rPr lang="en-US" altLang="ko-KR" sz="1400" b="1" dirty="0"/>
              <a:t>) </a:t>
            </a:r>
            <a:r>
              <a:rPr lang="ko-KR" altLang="en-US" sz="1400" b="1" dirty="0"/>
              <a:t>완료입니다</a:t>
            </a:r>
            <a:r>
              <a:rPr lang="en-US" altLang="ko-KR" sz="1400" b="1" dirty="0"/>
              <a:t>. ^^</a:t>
            </a:r>
          </a:p>
          <a:p>
            <a:r>
              <a:rPr lang="ko-KR" altLang="en-US" sz="1400" b="1" dirty="0"/>
              <a:t>이제 </a:t>
            </a:r>
            <a:r>
              <a:rPr lang="en-US" altLang="ko-KR" sz="1400" b="1" dirty="0" err="1"/>
              <a:t>newMan</a:t>
            </a:r>
            <a:r>
              <a:rPr lang="ko-KR" altLang="en-US" sz="1400" b="1" dirty="0"/>
              <a:t>으로 로그인 가능합니다</a:t>
            </a:r>
            <a:endParaRPr lang="en-US" altLang="ko-KR" sz="1400" b="1" dirty="0"/>
          </a:p>
        </p:txBody>
      </p:sp>
      <p:graphicFrame>
        <p:nvGraphicFramePr>
          <p:cNvPr id="2" name="표 36">
            <a:extLst>
              <a:ext uri="{FF2B5EF4-FFF2-40B4-BE49-F238E27FC236}">
                <a16:creationId xmlns:a16="http://schemas.microsoft.com/office/drawing/2014/main" id="{DA096EA5-4BCC-F4EF-705E-77AE66DBF0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919051"/>
              </p:ext>
            </p:extLst>
          </p:nvPr>
        </p:nvGraphicFramePr>
        <p:xfrm>
          <a:off x="8856706" y="4781526"/>
          <a:ext cx="2869947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74206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36353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hello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Ex123!!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이성철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haha12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Pwd23@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하동훈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err="1"/>
                        <a:t>newMan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New123!!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신입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C3812F9-6E8B-398C-1902-5E8D65858503}"/>
              </a:ext>
            </a:extLst>
          </p:cNvPr>
          <p:cNvSpPr txBox="1"/>
          <p:nvPr/>
        </p:nvSpPr>
        <p:spPr>
          <a:xfrm>
            <a:off x="8856706" y="6290353"/>
            <a:ext cx="2710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회원정보가 들어있는 데이터 저장소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B27723A-B53E-43CC-9F69-CB51197758FD}"/>
              </a:ext>
            </a:extLst>
          </p:cNvPr>
          <p:cNvSpPr/>
          <p:nvPr/>
        </p:nvSpPr>
        <p:spPr>
          <a:xfrm>
            <a:off x="8856706" y="5886146"/>
            <a:ext cx="2869946" cy="3736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848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23_06_06_13_57_00_56">
            <a:hlinkClick r:id="" action="ppaction://media"/>
            <a:extLst>
              <a:ext uri="{FF2B5EF4-FFF2-40B4-BE49-F238E27FC236}">
                <a16:creationId xmlns:a16="http://schemas.microsoft.com/office/drawing/2014/main" id="{AE055BF8-1368-D9A8-A7FE-D8B6E3CAF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068" y="89066"/>
            <a:ext cx="11780322" cy="666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0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1747078" y="1522061"/>
            <a:ext cx="76932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데이터베이스를 우리가 왜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WHY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배워야 하지</a:t>
            </a:r>
            <a:r>
              <a:rPr lang="en-US" altLang="ko-KR" sz="2800" b="1" dirty="0"/>
              <a:t>? 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C48D4-2EB2-0E3D-31E3-AB93C1EA26F8}"/>
              </a:ext>
            </a:extLst>
          </p:cNvPr>
          <p:cNvSpPr txBox="1"/>
          <p:nvPr/>
        </p:nvSpPr>
        <p:spPr>
          <a:xfrm>
            <a:off x="1747078" y="4007772"/>
            <a:ext cx="762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데이터베이스라는 존재는 </a:t>
            </a:r>
            <a:r>
              <a:rPr lang="ko-KR" altLang="en-US" b="1" dirty="0">
                <a:solidFill>
                  <a:srgbClr val="FF0000"/>
                </a:solidFill>
              </a:rPr>
              <a:t>거의 모든 프로젝트에 존재</a:t>
            </a:r>
            <a:r>
              <a:rPr lang="ko-KR" altLang="en-US" dirty="0"/>
              <a:t>할 수 밖에 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3D6409-B637-AC49-2CDA-BC940FDE6D19}"/>
              </a:ext>
            </a:extLst>
          </p:cNvPr>
          <p:cNvSpPr txBox="1"/>
          <p:nvPr/>
        </p:nvSpPr>
        <p:spPr>
          <a:xfrm>
            <a:off x="1747078" y="4944820"/>
            <a:ext cx="9624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b="1" dirty="0">
                <a:solidFill>
                  <a:srgbClr val="FF0000"/>
                </a:solidFill>
              </a:rPr>
              <a:t>중요한 데이터를 저장</a:t>
            </a:r>
            <a:r>
              <a:rPr lang="ko-KR" altLang="en-US" dirty="0"/>
              <a:t>하는 공간인 만큼 높은 중요도와 필수성을 가지는 기술이다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E251EB-7311-2A7C-464A-CDBA08AB5C1F}"/>
              </a:ext>
            </a:extLst>
          </p:cNvPr>
          <p:cNvSpPr txBox="1"/>
          <p:nvPr/>
        </p:nvSpPr>
        <p:spPr>
          <a:xfrm>
            <a:off x="1747079" y="3070724"/>
            <a:ext cx="7813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데이터베이스를 다루는 것</a:t>
            </a:r>
            <a:r>
              <a:rPr lang="en-US" altLang="ko-KR" dirty="0"/>
              <a:t>(</a:t>
            </a:r>
            <a:r>
              <a:rPr lang="ko-KR" altLang="en-US" dirty="0"/>
              <a:t>조회 </a:t>
            </a:r>
            <a:r>
              <a:rPr lang="en-US" altLang="ko-KR" dirty="0"/>
              <a:t>, </a:t>
            </a:r>
            <a:r>
              <a:rPr lang="ko-KR" altLang="en-US" dirty="0"/>
              <a:t>등록 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은 </a:t>
            </a:r>
            <a:r>
              <a:rPr lang="ko-KR" altLang="en-US" b="1" dirty="0">
                <a:solidFill>
                  <a:srgbClr val="FF0000"/>
                </a:solidFill>
              </a:rPr>
              <a:t>개발자의 역할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721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F5A24E-5E1B-22C5-5139-9B4FFB5AB7D2}"/>
              </a:ext>
            </a:extLst>
          </p:cNvPr>
          <p:cNvSpPr txBox="1"/>
          <p:nvPr/>
        </p:nvSpPr>
        <p:spPr>
          <a:xfrm>
            <a:off x="1362877" y="2836892"/>
            <a:ext cx="842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1. </a:t>
            </a:r>
            <a:r>
              <a:rPr lang="ko-KR" altLang="en-US" b="1" dirty="0"/>
              <a:t>데이터베이스에 대한 </a:t>
            </a:r>
            <a:r>
              <a:rPr lang="ko-KR" altLang="en-US" b="1" dirty="0">
                <a:solidFill>
                  <a:srgbClr val="FF0000"/>
                </a:solidFill>
              </a:rPr>
              <a:t>기본적인 문법</a:t>
            </a:r>
            <a:r>
              <a:rPr lang="en-US" altLang="ko-KR" b="1" dirty="0">
                <a:solidFill>
                  <a:srgbClr val="FF0000"/>
                </a:solidFill>
              </a:rPr>
              <a:t>(SQL) </a:t>
            </a:r>
            <a:r>
              <a:rPr lang="ko-KR" altLang="en-US" b="1" dirty="0">
                <a:solidFill>
                  <a:srgbClr val="FF0000"/>
                </a:solidFill>
              </a:rPr>
              <a:t>과 활용을</a:t>
            </a:r>
            <a:r>
              <a:rPr lang="ko-KR" altLang="en-US" b="1" dirty="0"/>
              <a:t> 배울 수 있다</a:t>
            </a:r>
            <a:r>
              <a:rPr lang="en-US" altLang="ko-KR" b="1" dirty="0"/>
              <a:t>. 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05560-D73C-EB77-59B0-4A9F919BD167}"/>
              </a:ext>
            </a:extLst>
          </p:cNvPr>
          <p:cNvSpPr txBox="1"/>
          <p:nvPr/>
        </p:nvSpPr>
        <p:spPr>
          <a:xfrm>
            <a:off x="1363481" y="4473748"/>
            <a:ext cx="8061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</a:t>
            </a:r>
            <a:r>
              <a:rPr lang="ko-KR" altLang="en-US" b="1" dirty="0"/>
              <a:t>가장 중요한 것은 본인의 예습</a:t>
            </a:r>
            <a:r>
              <a:rPr lang="en-US" altLang="ko-KR" b="1" dirty="0"/>
              <a:t>/</a:t>
            </a:r>
            <a:r>
              <a:rPr lang="ko-KR" altLang="en-US" b="1" dirty="0"/>
              <a:t>복습 의지와 배우려는 </a:t>
            </a:r>
            <a:r>
              <a:rPr lang="ko-KR" altLang="en-US" b="1" dirty="0">
                <a:solidFill>
                  <a:srgbClr val="FF0000"/>
                </a:solidFill>
              </a:rPr>
              <a:t>열정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D3F0C-A727-ACF5-FE43-A4A72A4C4570}"/>
              </a:ext>
            </a:extLst>
          </p:cNvPr>
          <p:cNvSpPr txBox="1"/>
          <p:nvPr/>
        </p:nvSpPr>
        <p:spPr>
          <a:xfrm>
            <a:off x="1362877" y="3667846"/>
            <a:ext cx="9436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최대한 이해하기 </a:t>
            </a:r>
            <a:r>
              <a:rPr lang="ko-KR" altLang="en-US" b="1" dirty="0">
                <a:solidFill>
                  <a:srgbClr val="FF0000"/>
                </a:solidFill>
              </a:rPr>
              <a:t>쉬운 예시와 실무 경험을 녹인 실습문제</a:t>
            </a:r>
            <a:r>
              <a:rPr lang="ko-KR" altLang="en-US" b="1" dirty="0"/>
              <a:t>를 적극 활용해 감각을 높인다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1FC04-0BDB-EC4A-7EF3-15252E92362C}"/>
              </a:ext>
            </a:extLst>
          </p:cNvPr>
          <p:cNvSpPr txBox="1"/>
          <p:nvPr/>
        </p:nvSpPr>
        <p:spPr>
          <a:xfrm>
            <a:off x="1658084" y="4827181"/>
            <a:ext cx="7472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hlinkClick r:id="rId2"/>
              </a:rPr>
              <a:t>xodn__love@naver.com</a:t>
            </a:r>
            <a:r>
              <a:rPr lang="en-US" altLang="ko-KR" sz="1200" b="1" dirty="0"/>
              <a:t> (</a:t>
            </a:r>
            <a:r>
              <a:rPr lang="ko-KR" altLang="en-US" sz="1200" b="1" dirty="0"/>
              <a:t>강사 강태우</a:t>
            </a:r>
            <a:r>
              <a:rPr lang="en-US" altLang="ko-KR" sz="1200" b="1" dirty="0"/>
              <a:t>)</a:t>
            </a:r>
            <a:endParaRPr lang="ko-KR" altLang="en-US" sz="1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35A89-8FF3-EF23-2CE7-CEAFD208A9D0}"/>
              </a:ext>
            </a:extLst>
          </p:cNvPr>
          <p:cNvSpPr txBox="1"/>
          <p:nvPr/>
        </p:nvSpPr>
        <p:spPr>
          <a:xfrm>
            <a:off x="894926" y="1706973"/>
            <a:ext cx="290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이 강의의 목적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187152-47E7-9891-8F52-39FD76F581BF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186905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7051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6">
            <a:extLst>
              <a:ext uri="{FF2B5EF4-FFF2-40B4-BE49-F238E27FC236}">
                <a16:creationId xmlns:a16="http://schemas.microsoft.com/office/drawing/2014/main" id="{96541B1B-8803-BC1B-D1C4-330BC922D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818456"/>
              </p:ext>
            </p:extLst>
          </p:nvPr>
        </p:nvGraphicFramePr>
        <p:xfrm>
          <a:off x="5796842" y="2220625"/>
          <a:ext cx="3963067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030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067118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  <a:gridCol w="1326864">
                  <a:extLst>
                    <a:ext uri="{9D8B030D-6E8A-4147-A177-3AD203B41FA5}">
                      <a16:colId xmlns:a16="http://schemas.microsoft.com/office/drawing/2014/main" val="104918946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회원</a:t>
                      </a:r>
                      <a:r>
                        <a:rPr lang="en-US" altLang="ko-KR" sz="16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err="1"/>
                        <a:t>Taewoo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Ex123!!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강태우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062-111-2222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haha12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Pwd23@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하동훈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010-2222-2222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err="1"/>
                        <a:t>newMan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New123!!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신입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010-6666-6666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A93B069-D8AC-6736-4BCB-CEF500CCFA58}"/>
              </a:ext>
            </a:extLst>
          </p:cNvPr>
          <p:cNvSpPr txBox="1"/>
          <p:nvPr/>
        </p:nvSpPr>
        <p:spPr>
          <a:xfrm>
            <a:off x="5719834" y="1901093"/>
            <a:ext cx="30652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회원정보가 들어있는 데이터 저장소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D957EEB-EECB-DDE3-091E-03F9C69D4CEC}"/>
              </a:ext>
            </a:extLst>
          </p:cNvPr>
          <p:cNvSpPr txBox="1">
            <a:spLocks/>
          </p:cNvSpPr>
          <p:nvPr/>
        </p:nvSpPr>
        <p:spPr>
          <a:xfrm>
            <a:off x="249499" y="425614"/>
            <a:ext cx="1103518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저장소를 만드는 과정을 알아봅시다</a:t>
            </a:r>
            <a:r>
              <a:rPr lang="en-US" altLang="ko-KR" sz="3200" b="1" dirty="0"/>
              <a:t>.</a:t>
            </a:r>
            <a:endParaRPr lang="ko-KR" altLang="en-US" sz="3200" b="1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C51564E-C0C3-D678-48AB-B39FF869EFB2}"/>
              </a:ext>
            </a:extLst>
          </p:cNvPr>
          <p:cNvSpPr txBox="1">
            <a:spLocks/>
          </p:cNvSpPr>
          <p:nvPr/>
        </p:nvSpPr>
        <p:spPr>
          <a:xfrm>
            <a:off x="398423" y="2230467"/>
            <a:ext cx="4666957" cy="1164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b="1" dirty="0"/>
              <a:t>회원</a:t>
            </a:r>
            <a:r>
              <a:rPr lang="ko-KR" altLang="en-US" sz="1400" b="1" dirty="0"/>
              <a:t>들의 정보를 저장할 저장소가 필요합니다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600" b="1" dirty="0"/>
              <a:t>회원</a:t>
            </a:r>
            <a:r>
              <a:rPr lang="en-US" altLang="ko-KR" sz="1600" b="1" dirty="0"/>
              <a:t>ID, </a:t>
            </a:r>
            <a:r>
              <a:rPr lang="ko-KR" altLang="en-US" sz="1600" b="1" dirty="0"/>
              <a:t>비밀번호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이름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연락처</a:t>
            </a:r>
            <a:r>
              <a:rPr lang="ko-KR" altLang="en-US" sz="1400" b="1" dirty="0"/>
              <a:t>를 입력 </a:t>
            </a:r>
            <a:r>
              <a:rPr lang="ko-KR" altLang="en-US" sz="1400" b="1" dirty="0" err="1"/>
              <a:t>받을거에요</a:t>
            </a:r>
            <a:endParaRPr lang="ko-KR" altLang="en-US" sz="1400" b="1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08F86766-2843-D760-50DB-2D0B7438F4E8}"/>
              </a:ext>
            </a:extLst>
          </p:cNvPr>
          <p:cNvSpPr/>
          <p:nvPr/>
        </p:nvSpPr>
        <p:spPr>
          <a:xfrm>
            <a:off x="4933198" y="2488056"/>
            <a:ext cx="608072" cy="499850"/>
          </a:xfrm>
          <a:prstGeom prst="rightArrow">
            <a:avLst>
              <a:gd name="adj1" fmla="val 50000"/>
              <a:gd name="adj2" fmla="val 5284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래픽 13" descr="남자 단색으로 채워진">
            <a:extLst>
              <a:ext uri="{FF2B5EF4-FFF2-40B4-BE49-F238E27FC236}">
                <a16:creationId xmlns:a16="http://schemas.microsoft.com/office/drawing/2014/main" id="{F287F694-C488-2C25-9DC2-D1D75F652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02357" y="5009709"/>
            <a:ext cx="1164661" cy="1164661"/>
          </a:xfrm>
          <a:prstGeom prst="rect">
            <a:avLst/>
          </a:prstGeom>
        </p:spPr>
      </p:pic>
      <p:sp>
        <p:nvSpPr>
          <p:cNvPr id="15" name="생각 풍선: 구름 모양 14">
            <a:extLst>
              <a:ext uri="{FF2B5EF4-FFF2-40B4-BE49-F238E27FC236}">
                <a16:creationId xmlns:a16="http://schemas.microsoft.com/office/drawing/2014/main" id="{62B0EBB8-648A-CDD9-B1A3-31335A6F86EE}"/>
              </a:ext>
            </a:extLst>
          </p:cNvPr>
          <p:cNvSpPr/>
          <p:nvPr/>
        </p:nvSpPr>
        <p:spPr>
          <a:xfrm>
            <a:off x="9206606" y="3818981"/>
            <a:ext cx="2404091" cy="995058"/>
          </a:xfrm>
          <a:prstGeom prst="cloudCallout">
            <a:avLst>
              <a:gd name="adj1" fmla="val 21289"/>
              <a:gd name="adj2" fmla="val 7843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highlight>
                  <a:srgbClr val="FFFF00"/>
                </a:highlight>
              </a:rPr>
              <a:t>어떤 과정을 </a:t>
            </a:r>
            <a:r>
              <a:rPr lang="ko-KR" altLang="en-US" sz="1200" b="1" dirty="0"/>
              <a:t>거쳐서 저장소가 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만들어</a:t>
            </a:r>
            <a:r>
              <a:rPr lang="en-US" altLang="ko-KR" sz="1200" b="1" dirty="0"/>
              <a:t> </a:t>
            </a:r>
            <a:r>
              <a:rPr lang="ko-KR" altLang="en-US" sz="1200" b="1" dirty="0" err="1"/>
              <a:t>진거지</a:t>
            </a:r>
            <a:r>
              <a:rPr lang="en-US" altLang="ko-KR" sz="1200" b="1" dirty="0"/>
              <a:t>?</a:t>
            </a:r>
            <a:endParaRPr lang="ko-KR" altLang="en-US" sz="1200" b="1" dirty="0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FAA80C78-34B0-A3CD-CCB5-306C5BC4B4E9}"/>
              </a:ext>
            </a:extLst>
          </p:cNvPr>
          <p:cNvSpPr txBox="1">
            <a:spLocks/>
          </p:cNvSpPr>
          <p:nvPr/>
        </p:nvSpPr>
        <p:spPr>
          <a:xfrm>
            <a:off x="398423" y="4409679"/>
            <a:ext cx="4428620" cy="873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b="1" dirty="0"/>
              <a:t>상품</a:t>
            </a:r>
            <a:r>
              <a:rPr lang="ko-KR" altLang="en-US" sz="1400" b="1" dirty="0"/>
              <a:t>의 정보를 저장할 저장소가 필요합니다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600" b="1" dirty="0"/>
              <a:t>상품</a:t>
            </a:r>
            <a:r>
              <a:rPr lang="en-US" altLang="ko-KR" sz="1600" b="1" dirty="0"/>
              <a:t>ID, </a:t>
            </a:r>
            <a:r>
              <a:rPr lang="ko-KR" altLang="en-US" sz="1600" b="1" dirty="0"/>
              <a:t>상품이름 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가격</a:t>
            </a:r>
            <a:r>
              <a:rPr lang="ko-KR" altLang="en-US" sz="1400" b="1" dirty="0"/>
              <a:t>을 입력 받을 </a:t>
            </a:r>
            <a:r>
              <a:rPr lang="ko-KR" altLang="en-US" sz="1400" b="1" dirty="0" err="1"/>
              <a:t>거에요</a:t>
            </a:r>
            <a:endParaRPr lang="ko-KR" altLang="en-US" sz="1400" b="1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94D7D624-BC56-82F8-CBE9-585F58C88F83}"/>
              </a:ext>
            </a:extLst>
          </p:cNvPr>
          <p:cNvSpPr/>
          <p:nvPr/>
        </p:nvSpPr>
        <p:spPr>
          <a:xfrm>
            <a:off x="4928205" y="4521509"/>
            <a:ext cx="608072" cy="499850"/>
          </a:xfrm>
          <a:prstGeom prst="rightArrow">
            <a:avLst>
              <a:gd name="adj1" fmla="val 50000"/>
              <a:gd name="adj2" fmla="val 47858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36">
            <a:extLst>
              <a:ext uri="{FF2B5EF4-FFF2-40B4-BE49-F238E27FC236}">
                <a16:creationId xmlns:a16="http://schemas.microsoft.com/office/drawing/2014/main" id="{2B57F2B0-88FB-A343-D740-3C5C7E865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184793"/>
              </p:ext>
            </p:extLst>
          </p:nvPr>
        </p:nvGraphicFramePr>
        <p:xfrm>
          <a:off x="5796841" y="4316510"/>
          <a:ext cx="3056214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030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029929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상품</a:t>
                      </a:r>
                      <a:r>
                        <a:rPr lang="en-US" altLang="ko-KR" sz="16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P0001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err="1"/>
                        <a:t>헤어드라이기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30000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P0002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1500000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P0003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600000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CAA1C1A-B655-E951-267A-4F9E11C0E815}"/>
              </a:ext>
            </a:extLst>
          </p:cNvPr>
          <p:cNvSpPr txBox="1"/>
          <p:nvPr/>
        </p:nvSpPr>
        <p:spPr>
          <a:xfrm>
            <a:off x="5711508" y="3971779"/>
            <a:ext cx="30652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상품정보가 들어있는 데이터 저장소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6F82A5-05B3-A0BB-4DC9-BC5E112C6D29}"/>
              </a:ext>
            </a:extLst>
          </p:cNvPr>
          <p:cNvSpPr txBox="1"/>
          <p:nvPr/>
        </p:nvSpPr>
        <p:spPr>
          <a:xfrm>
            <a:off x="9181908" y="6139207"/>
            <a:ext cx="2953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</a:rPr>
              <a:t>정답</a:t>
            </a:r>
            <a:r>
              <a:rPr lang="en-US" altLang="ko-KR" sz="2400" b="1" dirty="0">
                <a:solidFill>
                  <a:srgbClr val="FF0000"/>
                </a:solidFill>
              </a:rPr>
              <a:t>! </a:t>
            </a:r>
            <a:r>
              <a:rPr lang="ko-KR" altLang="en-US" sz="2400" b="1" dirty="0">
                <a:solidFill>
                  <a:srgbClr val="FF0000"/>
                </a:solidFill>
              </a:rPr>
              <a:t>데이터모델링</a:t>
            </a:r>
          </a:p>
        </p:txBody>
      </p:sp>
    </p:spTree>
    <p:extLst>
      <p:ext uri="{BB962C8B-B14F-4D97-AF65-F5344CB8AC3E}">
        <p14:creationId xmlns:p14="http://schemas.microsoft.com/office/powerpoint/2010/main" val="2082584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5377B4-521E-4A4C-FF4F-1D257147E9C3}"/>
              </a:ext>
            </a:extLst>
          </p:cNvPr>
          <p:cNvSpPr txBox="1"/>
          <p:nvPr/>
        </p:nvSpPr>
        <p:spPr>
          <a:xfrm>
            <a:off x="3567572" y="3998152"/>
            <a:ext cx="396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단순한 설계도를 일단 그려보자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7A8FD2-3EDD-32B6-3F2E-20917978CF09}"/>
              </a:ext>
            </a:extLst>
          </p:cNvPr>
          <p:cNvSpPr txBox="1"/>
          <p:nvPr/>
        </p:nvSpPr>
        <p:spPr>
          <a:xfrm>
            <a:off x="7944937" y="4015835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좀 더 상세한 설계도를 만들자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A35BB2B5-349D-3857-5D58-648AAD9023AE}"/>
              </a:ext>
            </a:extLst>
          </p:cNvPr>
          <p:cNvSpPr/>
          <p:nvPr/>
        </p:nvSpPr>
        <p:spPr>
          <a:xfrm>
            <a:off x="2816075" y="3192820"/>
            <a:ext cx="751497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래픽 20" descr="아키텍처 단색으로 채워진">
            <a:extLst>
              <a:ext uri="{FF2B5EF4-FFF2-40B4-BE49-F238E27FC236}">
                <a16:creationId xmlns:a16="http://schemas.microsoft.com/office/drawing/2014/main" id="{F7F89AE2-925F-1B82-81CB-FC3CBC25E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23190" y="2534016"/>
            <a:ext cx="1519810" cy="1519810"/>
          </a:xfrm>
          <a:prstGeom prst="rect">
            <a:avLst/>
          </a:prstGeom>
        </p:spPr>
      </p:pic>
      <p:pic>
        <p:nvPicPr>
          <p:cNvPr id="26" name="그림 25" descr="단지 계획의 원예 지역에 색칠하는 사람">
            <a:extLst>
              <a:ext uri="{FF2B5EF4-FFF2-40B4-BE49-F238E27FC236}">
                <a16:creationId xmlns:a16="http://schemas.microsoft.com/office/drawing/2014/main" id="{48902F87-63BF-00E9-FF8E-0EAC561FE5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596" y="2701734"/>
            <a:ext cx="1817191" cy="1248699"/>
          </a:xfrm>
          <a:prstGeom prst="rect">
            <a:avLst/>
          </a:prstGeom>
        </p:spPr>
      </p:pic>
      <p:pic>
        <p:nvPicPr>
          <p:cNvPr id="28" name="그림 27" descr="건설 현장의 실루엣">
            <a:extLst>
              <a:ext uri="{FF2B5EF4-FFF2-40B4-BE49-F238E27FC236}">
                <a16:creationId xmlns:a16="http://schemas.microsoft.com/office/drawing/2014/main" id="{06196DB1-A2DA-FFA7-5662-127F386847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110" y="4921375"/>
            <a:ext cx="2074160" cy="1191583"/>
          </a:xfrm>
          <a:prstGeom prst="rect">
            <a:avLst/>
          </a:prstGeom>
        </p:spPr>
      </p:pic>
      <p:pic>
        <p:nvPicPr>
          <p:cNvPr id="32" name="그림 31" descr="흰색 페인트로 칠한 집">
            <a:extLst>
              <a:ext uri="{FF2B5EF4-FFF2-40B4-BE49-F238E27FC236}">
                <a16:creationId xmlns:a16="http://schemas.microsoft.com/office/drawing/2014/main" id="{7B03D1FD-4D6A-84B7-64E7-09E68D4484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670" y="4791717"/>
            <a:ext cx="2110628" cy="1337163"/>
          </a:xfrm>
          <a:prstGeom prst="rect">
            <a:avLst/>
          </a:prstGeom>
        </p:spPr>
      </p:pic>
      <p:sp>
        <p:nvSpPr>
          <p:cNvPr id="22" name="제목 1">
            <a:extLst>
              <a:ext uri="{FF2B5EF4-FFF2-40B4-BE49-F238E27FC236}">
                <a16:creationId xmlns:a16="http://schemas.microsoft.com/office/drawing/2014/main" id="{98B2830F-D05D-368E-9899-C0F042BD71EF}"/>
              </a:ext>
            </a:extLst>
          </p:cNvPr>
          <p:cNvSpPr txBox="1">
            <a:spLocks/>
          </p:cNvSpPr>
          <p:nvPr/>
        </p:nvSpPr>
        <p:spPr>
          <a:xfrm>
            <a:off x="929034" y="3958137"/>
            <a:ext cx="2224008" cy="484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b="1" dirty="0"/>
              <a:t>집을 만들고 싶어</a:t>
            </a:r>
          </a:p>
        </p:txBody>
      </p:sp>
      <p:pic>
        <p:nvPicPr>
          <p:cNvPr id="24" name="그래픽 23" descr="남자 단색으로 채워진">
            <a:extLst>
              <a:ext uri="{FF2B5EF4-FFF2-40B4-BE49-F238E27FC236}">
                <a16:creationId xmlns:a16="http://schemas.microsoft.com/office/drawing/2014/main" id="{7DCD0B23-5BDA-45EF-A40F-CA7E193C82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0994" y="2612392"/>
            <a:ext cx="1363058" cy="1363058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3EF3DE92-0951-E437-5F8E-236B143F453E}"/>
              </a:ext>
            </a:extLst>
          </p:cNvPr>
          <p:cNvSpPr/>
          <p:nvPr/>
        </p:nvSpPr>
        <p:spPr>
          <a:xfrm rot="5400000">
            <a:off x="9529525" y="4515971"/>
            <a:ext cx="369331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7BECF82D-EDDF-643C-EE97-0BA17D22B186}"/>
              </a:ext>
            </a:extLst>
          </p:cNvPr>
          <p:cNvSpPr/>
          <p:nvPr/>
        </p:nvSpPr>
        <p:spPr>
          <a:xfrm rot="10800000">
            <a:off x="6949439" y="5460298"/>
            <a:ext cx="891943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5BD91-2C87-BEBC-4546-BDA21DC09409}"/>
              </a:ext>
            </a:extLst>
          </p:cNvPr>
          <p:cNvSpPr txBox="1"/>
          <p:nvPr/>
        </p:nvSpPr>
        <p:spPr>
          <a:xfrm>
            <a:off x="8525949" y="6250359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실제로 구축해보자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190F6C-9F6E-C3A8-EB59-0422D1960C2C}"/>
              </a:ext>
            </a:extLst>
          </p:cNvPr>
          <p:cNvSpPr txBox="1"/>
          <p:nvPr/>
        </p:nvSpPr>
        <p:spPr>
          <a:xfrm>
            <a:off x="4623190" y="6250359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집을 만들었다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10" name="생각 풍선: 구름 모양 9">
            <a:extLst>
              <a:ext uri="{FF2B5EF4-FFF2-40B4-BE49-F238E27FC236}">
                <a16:creationId xmlns:a16="http://schemas.microsoft.com/office/drawing/2014/main" id="{7AE75F97-FBD4-52D4-F08B-E76831FC7729}"/>
              </a:ext>
            </a:extLst>
          </p:cNvPr>
          <p:cNvSpPr/>
          <p:nvPr/>
        </p:nvSpPr>
        <p:spPr>
          <a:xfrm>
            <a:off x="1854953" y="1896132"/>
            <a:ext cx="1363058" cy="710983"/>
          </a:xfrm>
          <a:prstGeom prst="cloud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흰색 페인트로 칠한 집">
            <a:extLst>
              <a:ext uri="{FF2B5EF4-FFF2-40B4-BE49-F238E27FC236}">
                <a16:creationId xmlns:a16="http://schemas.microsoft.com/office/drawing/2014/main" id="{F6166EDE-E091-E6DD-E129-CCD979025C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99" y="2057643"/>
            <a:ext cx="597394" cy="378472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110CA52-4849-D5CC-5230-7AF3D0D14D75}"/>
              </a:ext>
            </a:extLst>
          </p:cNvPr>
          <p:cNvSpPr/>
          <p:nvPr/>
        </p:nvSpPr>
        <p:spPr>
          <a:xfrm>
            <a:off x="6999608" y="3192820"/>
            <a:ext cx="791603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327E32F4-FC8A-E23E-4FE0-7578A9A992AA}"/>
              </a:ext>
            </a:extLst>
          </p:cNvPr>
          <p:cNvSpPr txBox="1">
            <a:spLocks/>
          </p:cNvSpPr>
          <p:nvPr/>
        </p:nvSpPr>
        <p:spPr>
          <a:xfrm>
            <a:off x="249499" y="292611"/>
            <a:ext cx="392224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모델링이란</a:t>
            </a:r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B1CD3-D78E-7F2D-04C4-05D2D008C7AC}"/>
              </a:ext>
            </a:extLst>
          </p:cNvPr>
          <p:cNvSpPr txBox="1"/>
          <p:nvPr/>
        </p:nvSpPr>
        <p:spPr>
          <a:xfrm>
            <a:off x="510946" y="1031382"/>
            <a:ext cx="11170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- </a:t>
            </a:r>
            <a:r>
              <a:rPr lang="ko-KR" altLang="en-US" sz="2000" b="1" dirty="0"/>
              <a:t>현실 대상을 데이터베이스에 저장할 수 있도록 설계 및 구축을 하는 과정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93330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4184994-98AF-1377-32B6-4BE7FD38AF75}"/>
              </a:ext>
            </a:extLst>
          </p:cNvPr>
          <p:cNvSpPr txBox="1"/>
          <p:nvPr/>
        </p:nvSpPr>
        <p:spPr>
          <a:xfrm>
            <a:off x="3567572" y="3998152"/>
            <a:ext cx="396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단순한 설계도를 일단 그려보자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3C59D1-2969-3C83-E3FB-13B83396779B}"/>
              </a:ext>
            </a:extLst>
          </p:cNvPr>
          <p:cNvSpPr txBox="1"/>
          <p:nvPr/>
        </p:nvSpPr>
        <p:spPr>
          <a:xfrm>
            <a:off x="7944937" y="4015835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좀 더 상세한 설계도를 만들자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EF98B78-8A38-D6A4-78B4-F95B0CF18587}"/>
              </a:ext>
            </a:extLst>
          </p:cNvPr>
          <p:cNvSpPr/>
          <p:nvPr/>
        </p:nvSpPr>
        <p:spPr>
          <a:xfrm>
            <a:off x="2816075" y="3192820"/>
            <a:ext cx="751497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래픽 23" descr="아키텍처 단색으로 채워진">
            <a:extLst>
              <a:ext uri="{FF2B5EF4-FFF2-40B4-BE49-F238E27FC236}">
                <a16:creationId xmlns:a16="http://schemas.microsoft.com/office/drawing/2014/main" id="{3204BABB-8193-416D-E2A9-C5FC74997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23190" y="2534016"/>
            <a:ext cx="1519810" cy="1519810"/>
          </a:xfrm>
          <a:prstGeom prst="rect">
            <a:avLst/>
          </a:prstGeom>
        </p:spPr>
      </p:pic>
      <p:pic>
        <p:nvPicPr>
          <p:cNvPr id="25" name="그림 24" descr="단지 계획의 원예 지역에 색칠하는 사람">
            <a:extLst>
              <a:ext uri="{FF2B5EF4-FFF2-40B4-BE49-F238E27FC236}">
                <a16:creationId xmlns:a16="http://schemas.microsoft.com/office/drawing/2014/main" id="{3506FCD3-CEF1-D68D-C57B-62EE03FAEE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596" y="2701734"/>
            <a:ext cx="1817191" cy="1248699"/>
          </a:xfrm>
          <a:prstGeom prst="rect">
            <a:avLst/>
          </a:prstGeom>
        </p:spPr>
      </p:pic>
      <p:pic>
        <p:nvPicPr>
          <p:cNvPr id="27" name="그림 26" descr="건설 현장의 실루엣">
            <a:extLst>
              <a:ext uri="{FF2B5EF4-FFF2-40B4-BE49-F238E27FC236}">
                <a16:creationId xmlns:a16="http://schemas.microsoft.com/office/drawing/2014/main" id="{B3EA505B-1666-4CA1-6D3B-4B06E8D27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110" y="4921375"/>
            <a:ext cx="2074160" cy="1191583"/>
          </a:xfrm>
          <a:prstGeom prst="rect">
            <a:avLst/>
          </a:prstGeom>
        </p:spPr>
      </p:pic>
      <p:pic>
        <p:nvPicPr>
          <p:cNvPr id="29" name="그림 28" descr="흰색 페인트로 칠한 집">
            <a:extLst>
              <a:ext uri="{FF2B5EF4-FFF2-40B4-BE49-F238E27FC236}">
                <a16:creationId xmlns:a16="http://schemas.microsoft.com/office/drawing/2014/main" id="{5F5F8AEE-692D-5C0D-0451-8561121161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670" y="4791717"/>
            <a:ext cx="2110628" cy="1337163"/>
          </a:xfrm>
          <a:prstGeom prst="rect">
            <a:avLst/>
          </a:prstGeom>
        </p:spPr>
      </p:pic>
      <p:sp>
        <p:nvSpPr>
          <p:cNvPr id="30" name="제목 1">
            <a:extLst>
              <a:ext uri="{FF2B5EF4-FFF2-40B4-BE49-F238E27FC236}">
                <a16:creationId xmlns:a16="http://schemas.microsoft.com/office/drawing/2014/main" id="{6C0AEFFA-1FCC-40FA-574C-4D11F1806B93}"/>
              </a:ext>
            </a:extLst>
          </p:cNvPr>
          <p:cNvSpPr txBox="1">
            <a:spLocks/>
          </p:cNvSpPr>
          <p:nvPr/>
        </p:nvSpPr>
        <p:spPr>
          <a:xfrm>
            <a:off x="929034" y="3958137"/>
            <a:ext cx="2224008" cy="484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b="1" dirty="0"/>
              <a:t>집을 만들고 싶어</a:t>
            </a:r>
          </a:p>
        </p:txBody>
      </p:sp>
      <p:pic>
        <p:nvPicPr>
          <p:cNvPr id="31" name="그래픽 30" descr="남자 단색으로 채워진">
            <a:extLst>
              <a:ext uri="{FF2B5EF4-FFF2-40B4-BE49-F238E27FC236}">
                <a16:creationId xmlns:a16="http://schemas.microsoft.com/office/drawing/2014/main" id="{86260C35-FD11-9D84-FD42-D24721FA85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0994" y="2612392"/>
            <a:ext cx="1363058" cy="1363058"/>
          </a:xfrm>
          <a:prstGeom prst="rect">
            <a:avLst/>
          </a:prstGeom>
        </p:spPr>
      </p:pic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626C21A9-94B1-83C4-AE8E-D088FD16BC66}"/>
              </a:ext>
            </a:extLst>
          </p:cNvPr>
          <p:cNvSpPr/>
          <p:nvPr/>
        </p:nvSpPr>
        <p:spPr>
          <a:xfrm rot="5400000">
            <a:off x="9529525" y="4515971"/>
            <a:ext cx="369331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AEE4026-6F3C-F972-7BEC-76FAAD6D49D5}"/>
              </a:ext>
            </a:extLst>
          </p:cNvPr>
          <p:cNvSpPr/>
          <p:nvPr/>
        </p:nvSpPr>
        <p:spPr>
          <a:xfrm rot="10800000">
            <a:off x="6949439" y="5460298"/>
            <a:ext cx="891943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75E2DF-AABD-8ABF-387C-FA5E6A857BB3}"/>
              </a:ext>
            </a:extLst>
          </p:cNvPr>
          <p:cNvSpPr txBox="1"/>
          <p:nvPr/>
        </p:nvSpPr>
        <p:spPr>
          <a:xfrm>
            <a:off x="8525949" y="6250359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실제로 구축해보자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22B79B30-4ED4-FBC1-CBEA-C3C62E3FB064}"/>
              </a:ext>
            </a:extLst>
          </p:cNvPr>
          <p:cNvSpPr/>
          <p:nvPr/>
        </p:nvSpPr>
        <p:spPr>
          <a:xfrm>
            <a:off x="6999608" y="3192820"/>
            <a:ext cx="791603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2AA0451-715E-54C9-AE6C-3CB0E7A21145}"/>
              </a:ext>
            </a:extLst>
          </p:cNvPr>
          <p:cNvSpPr txBox="1"/>
          <p:nvPr/>
        </p:nvSpPr>
        <p:spPr>
          <a:xfrm>
            <a:off x="4623190" y="6250359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집을 만들었다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37" name="생각 풍선: 구름 모양 36">
            <a:extLst>
              <a:ext uri="{FF2B5EF4-FFF2-40B4-BE49-F238E27FC236}">
                <a16:creationId xmlns:a16="http://schemas.microsoft.com/office/drawing/2014/main" id="{C3847C26-E3F8-3D97-CA7D-009E3D1D98BA}"/>
              </a:ext>
            </a:extLst>
          </p:cNvPr>
          <p:cNvSpPr/>
          <p:nvPr/>
        </p:nvSpPr>
        <p:spPr>
          <a:xfrm>
            <a:off x="1854953" y="1896132"/>
            <a:ext cx="1363058" cy="710983"/>
          </a:xfrm>
          <a:prstGeom prst="cloud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그림 37" descr="흰색 페인트로 칠한 집">
            <a:extLst>
              <a:ext uri="{FF2B5EF4-FFF2-40B4-BE49-F238E27FC236}">
                <a16:creationId xmlns:a16="http://schemas.microsoft.com/office/drawing/2014/main" id="{43A4D657-E271-629B-249F-E9CF561FCE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199" y="2057643"/>
            <a:ext cx="597394" cy="378472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E8BB8CA0-02E9-B77B-9EBB-2407EBD9BF1D}"/>
              </a:ext>
            </a:extLst>
          </p:cNvPr>
          <p:cNvSpPr/>
          <p:nvPr/>
        </p:nvSpPr>
        <p:spPr>
          <a:xfrm>
            <a:off x="675713" y="3620760"/>
            <a:ext cx="2437712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</a:rPr>
              <a:t>요구 사항 접수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83004FC-ED3B-48C5-AB9B-ED7415DCAED5}"/>
              </a:ext>
            </a:extLst>
          </p:cNvPr>
          <p:cNvSpPr/>
          <p:nvPr/>
        </p:nvSpPr>
        <p:spPr>
          <a:xfrm>
            <a:off x="3675150" y="3631518"/>
            <a:ext cx="3238614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</a:rPr>
              <a:t>개념적 데이터 모델링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EA5D822-A1CB-3324-9A7A-2BD50B751A86}"/>
              </a:ext>
            </a:extLst>
          </p:cNvPr>
          <p:cNvSpPr/>
          <p:nvPr/>
        </p:nvSpPr>
        <p:spPr>
          <a:xfrm>
            <a:off x="8041728" y="3621819"/>
            <a:ext cx="3238614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</a:rPr>
              <a:t>논리적 데이터 모델링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F1CEA0-C1A6-1B39-E8BC-CB65294059C1}"/>
              </a:ext>
            </a:extLst>
          </p:cNvPr>
          <p:cNvSpPr/>
          <p:nvPr/>
        </p:nvSpPr>
        <p:spPr>
          <a:xfrm>
            <a:off x="8041728" y="5900160"/>
            <a:ext cx="3238614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</a:rPr>
              <a:t>물리적 데이터 모델링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A26E137-A47A-91D1-07BD-42876E58214E}"/>
              </a:ext>
            </a:extLst>
          </p:cNvPr>
          <p:cNvSpPr/>
          <p:nvPr/>
        </p:nvSpPr>
        <p:spPr>
          <a:xfrm>
            <a:off x="2113626" y="5824238"/>
            <a:ext cx="4400672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데이터베이스에 저장할 수 있게 세팅 끝</a:t>
            </a:r>
            <a:r>
              <a:rPr lang="en-US" altLang="ko-KR" b="1" dirty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5B566CC-29BC-63E1-E191-38AD325103EB}"/>
              </a:ext>
            </a:extLst>
          </p:cNvPr>
          <p:cNvSpPr txBox="1">
            <a:spLocks/>
          </p:cNvSpPr>
          <p:nvPr/>
        </p:nvSpPr>
        <p:spPr>
          <a:xfrm>
            <a:off x="249499" y="292611"/>
            <a:ext cx="392224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모델링이란</a:t>
            </a:r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9D5D0-B3AD-F636-C902-96DBABEEE08B}"/>
              </a:ext>
            </a:extLst>
          </p:cNvPr>
          <p:cNvSpPr txBox="1"/>
          <p:nvPr/>
        </p:nvSpPr>
        <p:spPr>
          <a:xfrm>
            <a:off x="510946" y="1031382"/>
            <a:ext cx="11170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- </a:t>
            </a:r>
            <a:r>
              <a:rPr lang="ko-KR" altLang="en-US" sz="2000" b="1" dirty="0"/>
              <a:t>현실 대상을 데이터베이스에 저장할 수 있도록 설계 및 구축을 하는 과정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24736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6E15B8DD-9E4A-3481-97D5-60214F49F3B7}"/>
              </a:ext>
            </a:extLst>
          </p:cNvPr>
          <p:cNvSpPr txBox="1">
            <a:spLocks/>
          </p:cNvSpPr>
          <p:nvPr/>
        </p:nvSpPr>
        <p:spPr>
          <a:xfrm>
            <a:off x="249499" y="292611"/>
            <a:ext cx="392224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모델링이란</a:t>
            </a:r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8DEDA-0504-79E9-9E2C-0E769FC5B472}"/>
              </a:ext>
            </a:extLst>
          </p:cNvPr>
          <p:cNvSpPr txBox="1"/>
          <p:nvPr/>
        </p:nvSpPr>
        <p:spPr>
          <a:xfrm>
            <a:off x="510946" y="890065"/>
            <a:ext cx="11170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- </a:t>
            </a:r>
            <a:r>
              <a:rPr lang="ko-KR" altLang="en-US" sz="2000" b="1" dirty="0"/>
              <a:t>현실 대상을 데이터베이스에 저장할 수 있도록 설계 및 구축을 하는 과정 </a:t>
            </a:r>
            <a:endParaRPr lang="ko-KR" altLang="en-US" sz="2000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EF98B78-8A38-D6A4-78B4-F95B0CF18587}"/>
              </a:ext>
            </a:extLst>
          </p:cNvPr>
          <p:cNvSpPr/>
          <p:nvPr/>
        </p:nvSpPr>
        <p:spPr>
          <a:xfrm>
            <a:off x="3528080" y="2319148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AEE4026-6F3C-F972-7BEC-76FAAD6D49D5}"/>
              </a:ext>
            </a:extLst>
          </p:cNvPr>
          <p:cNvSpPr/>
          <p:nvPr/>
        </p:nvSpPr>
        <p:spPr>
          <a:xfrm rot="10800000">
            <a:off x="5599525" y="5132696"/>
            <a:ext cx="618795" cy="35019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8BB8CA0-02E9-B77B-9EBB-2407EBD9BF1D}"/>
              </a:ext>
            </a:extLst>
          </p:cNvPr>
          <p:cNvSpPr/>
          <p:nvPr/>
        </p:nvSpPr>
        <p:spPr>
          <a:xfrm>
            <a:off x="1140636" y="3495250"/>
            <a:ext cx="1873872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요구 사항 접수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83004FC-ED3B-48C5-AB9B-ED7415DCAED5}"/>
              </a:ext>
            </a:extLst>
          </p:cNvPr>
          <p:cNvSpPr/>
          <p:nvPr/>
        </p:nvSpPr>
        <p:spPr>
          <a:xfrm>
            <a:off x="4424909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개념적 데이터 모델링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EA5D822-A1CB-3324-9A7A-2BD50B751A86}"/>
              </a:ext>
            </a:extLst>
          </p:cNvPr>
          <p:cNvSpPr/>
          <p:nvPr/>
        </p:nvSpPr>
        <p:spPr>
          <a:xfrm>
            <a:off x="8462918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논리적 데이터 모델링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F1CEA0-C1A6-1B39-E8BC-CB65294059C1}"/>
              </a:ext>
            </a:extLst>
          </p:cNvPr>
          <p:cNvSpPr/>
          <p:nvPr/>
        </p:nvSpPr>
        <p:spPr>
          <a:xfrm>
            <a:off x="6932827" y="6215189"/>
            <a:ext cx="245506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물리적 데이터 모델링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A26E137-A47A-91D1-07BD-42876E58214E}"/>
              </a:ext>
            </a:extLst>
          </p:cNvPr>
          <p:cNvSpPr/>
          <p:nvPr/>
        </p:nvSpPr>
        <p:spPr>
          <a:xfrm>
            <a:off x="884789" y="6215190"/>
            <a:ext cx="440067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데이터베이스에 저장할 수 있게 세팅 끝</a:t>
            </a:r>
            <a:r>
              <a:rPr lang="en-US" altLang="ko-KR" b="1" dirty="0">
                <a:solidFill>
                  <a:schemeClr val="tx1"/>
                </a:solidFill>
              </a:rPr>
              <a:t>!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54BF1A7-4A48-5A1C-9E42-D48527A35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230" y="2030957"/>
            <a:ext cx="2774885" cy="8222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8F2CB8E-E1CC-8DE9-E912-38FC05891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051" y="4281056"/>
            <a:ext cx="3452614" cy="17497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1DF2635-2488-358D-3344-1D90E9EEF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89" y="4276829"/>
            <a:ext cx="4400672" cy="1718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화살표: 굽음 8">
            <a:extLst>
              <a:ext uri="{FF2B5EF4-FFF2-40B4-BE49-F238E27FC236}">
                <a16:creationId xmlns:a16="http://schemas.microsoft.com/office/drawing/2014/main" id="{65E937BC-33B9-0B7C-5371-F8A2D91364EF}"/>
              </a:ext>
            </a:extLst>
          </p:cNvPr>
          <p:cNvSpPr/>
          <p:nvPr/>
        </p:nvSpPr>
        <p:spPr>
          <a:xfrm rot="10800000">
            <a:off x="10143959" y="4659028"/>
            <a:ext cx="563233" cy="598808"/>
          </a:xfrm>
          <a:prstGeom prst="bentArrow">
            <a:avLst>
              <a:gd name="adj1" fmla="val 25000"/>
              <a:gd name="adj2" fmla="val 25000"/>
              <a:gd name="adj3" fmla="val 47138"/>
              <a:gd name="adj4" fmla="val 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8C0EA6C-15E6-C9AB-578E-4FE231FBBFED}"/>
              </a:ext>
            </a:extLst>
          </p:cNvPr>
          <p:cNvSpPr/>
          <p:nvPr/>
        </p:nvSpPr>
        <p:spPr>
          <a:xfrm>
            <a:off x="7366708" y="2319799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DF07DD-BDA6-7FFC-38EA-07F76B8327C4}"/>
              </a:ext>
            </a:extLst>
          </p:cNvPr>
          <p:cNvSpPr/>
          <p:nvPr/>
        </p:nvSpPr>
        <p:spPr>
          <a:xfrm>
            <a:off x="4101803" y="1607429"/>
            <a:ext cx="3138583" cy="16297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1514EDF-5C43-36E1-7124-CBAEA1A91A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5868" y="1590804"/>
            <a:ext cx="2840164" cy="16297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27F622-6E51-9273-D243-D374559DE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802" y="1560756"/>
            <a:ext cx="2339540" cy="16764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88878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9FD5A-BB9F-8E23-8EC2-6336C08EC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25" y="1442644"/>
            <a:ext cx="2376802" cy="414167"/>
          </a:xfrm>
        </p:spPr>
        <p:txBody>
          <a:bodyPr>
            <a:noAutofit/>
          </a:bodyPr>
          <a:lstStyle/>
          <a:p>
            <a:r>
              <a:rPr lang="ko-KR" altLang="en-US" sz="2800" b="1" dirty="0"/>
              <a:t>강사 프로필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F1CFFB-7367-8579-74C2-4BEBC4A7DAFF}"/>
              </a:ext>
            </a:extLst>
          </p:cNvPr>
          <p:cNvSpPr txBox="1"/>
          <p:nvPr/>
        </p:nvSpPr>
        <p:spPr>
          <a:xfrm flipH="1">
            <a:off x="3737154" y="3781320"/>
            <a:ext cx="48301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[</a:t>
            </a:r>
            <a:r>
              <a:rPr lang="ko-KR" altLang="en-US" sz="1600" b="1" dirty="0"/>
              <a:t>기타 경력</a:t>
            </a:r>
            <a:r>
              <a:rPr lang="en-US" altLang="ko-KR" sz="1600" b="1" dirty="0"/>
              <a:t>] 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SMHRD</a:t>
            </a:r>
            <a:r>
              <a:rPr lang="ko-KR" altLang="en-US" sz="1600" b="1" dirty="0"/>
              <a:t> 기술 멘토</a:t>
            </a:r>
            <a:endParaRPr lang="en-US" altLang="ko-KR" sz="1600" b="1" dirty="0"/>
          </a:p>
          <a:p>
            <a:r>
              <a:rPr lang="en-US" altLang="ko-KR" sz="1600" b="1" dirty="0"/>
              <a:t>SQL</a:t>
            </a:r>
            <a:r>
              <a:rPr lang="ko-KR" altLang="en-US" sz="1600" b="1" dirty="0"/>
              <a:t>개발자 이론서</a:t>
            </a:r>
            <a:r>
              <a:rPr lang="en-US" altLang="ko-KR" sz="1600" b="1" dirty="0"/>
              <a:t>+</a:t>
            </a:r>
            <a:r>
              <a:rPr lang="ko-KR" altLang="en-US" sz="1600" b="1" dirty="0"/>
              <a:t>기출문제</a:t>
            </a:r>
            <a:r>
              <a:rPr lang="en-US" altLang="ko-KR" sz="1600" b="1" dirty="0"/>
              <a:t>(</a:t>
            </a:r>
            <a:r>
              <a:rPr lang="ko-KR" altLang="en-US" sz="1600" b="1" dirty="0" err="1"/>
              <a:t>영진닷컴</a:t>
            </a:r>
            <a:r>
              <a:rPr lang="en-US" altLang="ko-KR" sz="1600" b="1" dirty="0"/>
              <a:t>) </a:t>
            </a:r>
            <a:r>
              <a:rPr lang="ko-KR" altLang="en-US" sz="1600" b="1" dirty="0"/>
              <a:t>검수</a:t>
            </a:r>
            <a:endParaRPr lang="en-US" altLang="ko-KR" sz="1600" b="1" dirty="0"/>
          </a:p>
          <a:p>
            <a:r>
              <a:rPr lang="en-US" altLang="ko-KR" sz="1600" b="1" dirty="0"/>
              <a:t>SQLD </a:t>
            </a:r>
            <a:r>
              <a:rPr lang="ko-KR" altLang="en-US" sz="1600" b="1" dirty="0"/>
              <a:t>자격증 특강 </a:t>
            </a:r>
            <a:endParaRPr lang="en-US" altLang="ko-KR" sz="1600" b="1" dirty="0"/>
          </a:p>
          <a:p>
            <a:r>
              <a:rPr lang="ko-KR" altLang="en-US" sz="1600" b="1" dirty="0"/>
              <a:t>정보처리기사 데이터베이스과목 특강</a:t>
            </a:r>
            <a:endParaRPr lang="en-US" altLang="ko-KR" sz="1600" b="1" dirty="0"/>
          </a:p>
        </p:txBody>
      </p:sp>
      <p:pic>
        <p:nvPicPr>
          <p:cNvPr id="6" name="그림 5" descr="사람, 남자, 벽, 정장이(가) 표시된 사진&#10;&#10;자동 생성된 설명">
            <a:extLst>
              <a:ext uri="{FF2B5EF4-FFF2-40B4-BE49-F238E27FC236}">
                <a16:creationId xmlns:a16="http://schemas.microsoft.com/office/drawing/2014/main" id="{BF7CFB53-BBE9-F5AE-5077-37D9FFF14B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87" y="2160614"/>
            <a:ext cx="2863324" cy="3336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E57494-EEA3-ACCE-D53B-3D7859F50DC1}"/>
              </a:ext>
            </a:extLst>
          </p:cNvPr>
          <p:cNvSpPr txBox="1"/>
          <p:nvPr/>
        </p:nvSpPr>
        <p:spPr>
          <a:xfrm>
            <a:off x="3737154" y="2104863"/>
            <a:ext cx="4225342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[</a:t>
            </a:r>
            <a:r>
              <a:rPr lang="ko-KR" altLang="en-US" sz="1600" b="1" dirty="0"/>
              <a:t>업무 경력</a:t>
            </a:r>
            <a:r>
              <a:rPr lang="en-US" altLang="ko-KR" sz="1600" b="1" dirty="0"/>
              <a:t>] 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IBK</a:t>
            </a:r>
            <a:r>
              <a:rPr lang="ko-KR" altLang="en-US" sz="1600" b="1" dirty="0"/>
              <a:t>시스템 기술 개발   </a:t>
            </a:r>
            <a:r>
              <a:rPr lang="en-US" altLang="ko-KR" sz="1600" b="1" dirty="0"/>
              <a:t>2020.03 ~ 2022.01 </a:t>
            </a:r>
          </a:p>
          <a:p>
            <a:r>
              <a:rPr lang="ko-KR" altLang="en-US" sz="1600" b="1" dirty="0"/>
              <a:t>한전</a:t>
            </a:r>
            <a:r>
              <a:rPr lang="en-US" altLang="ko-KR" sz="1600" b="1" dirty="0"/>
              <a:t>KDN  </a:t>
            </a:r>
            <a:r>
              <a:rPr lang="ko-KR" altLang="en-US" sz="1600" b="1" dirty="0"/>
              <a:t>기술 개발   </a:t>
            </a:r>
            <a:r>
              <a:rPr lang="en-US" altLang="ko-KR" sz="1600" b="1" dirty="0"/>
              <a:t>2022.01 ~ 2022.10 </a:t>
            </a:r>
          </a:p>
          <a:p>
            <a:r>
              <a:rPr lang="en-US" altLang="ko-KR" sz="1600" b="1" dirty="0"/>
              <a:t>SMHRD   DB</a:t>
            </a:r>
            <a:r>
              <a:rPr lang="ko-KR" altLang="en-US" sz="1600" b="1" dirty="0"/>
              <a:t>강사     </a:t>
            </a:r>
            <a:r>
              <a:rPr lang="en-US" altLang="ko-KR" sz="1600" b="1" dirty="0"/>
              <a:t>2022.11 ~ </a:t>
            </a:r>
            <a:r>
              <a:rPr lang="ko-KR" altLang="en-US" sz="1600" b="1" dirty="0"/>
              <a:t>현재   </a:t>
            </a:r>
            <a:endParaRPr lang="en-US" altLang="ko-KR" sz="1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2A4199-547C-58F0-BBC3-305D3649C432}"/>
              </a:ext>
            </a:extLst>
          </p:cNvPr>
          <p:cNvSpPr txBox="1"/>
          <p:nvPr/>
        </p:nvSpPr>
        <p:spPr>
          <a:xfrm>
            <a:off x="9010113" y="2104863"/>
            <a:ext cx="267483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[</a:t>
            </a:r>
            <a:r>
              <a:rPr lang="ko-KR" altLang="en-US" sz="1600" b="1" dirty="0"/>
              <a:t>보유 자격증</a:t>
            </a:r>
            <a:r>
              <a:rPr lang="en-US" altLang="ko-KR" sz="1600" b="1" dirty="0"/>
              <a:t>] </a:t>
            </a:r>
          </a:p>
          <a:p>
            <a:endParaRPr lang="en-US" altLang="ko-KR" sz="1600" b="1" dirty="0"/>
          </a:p>
          <a:p>
            <a:r>
              <a:rPr lang="en-US" altLang="ko-KR" sz="1600" b="1" dirty="0">
                <a:highlight>
                  <a:srgbClr val="FFFF00"/>
                </a:highlight>
              </a:rPr>
              <a:t>SQL</a:t>
            </a:r>
            <a:r>
              <a:rPr lang="ko-KR" altLang="en-US" sz="1600" b="1" dirty="0">
                <a:highlight>
                  <a:srgbClr val="FFFF00"/>
                </a:highlight>
              </a:rPr>
              <a:t>전문가</a:t>
            </a:r>
            <a:r>
              <a:rPr lang="en-US" altLang="ko-KR" sz="1600" b="1" dirty="0">
                <a:highlight>
                  <a:srgbClr val="FFFF00"/>
                </a:highlight>
              </a:rPr>
              <a:t>(SQLP)</a:t>
            </a:r>
          </a:p>
          <a:p>
            <a:r>
              <a:rPr lang="en-US" altLang="ko-KR" sz="1600" b="1" dirty="0">
                <a:highlight>
                  <a:srgbClr val="FFFF00"/>
                </a:highlight>
              </a:rPr>
              <a:t>SQL</a:t>
            </a:r>
            <a:r>
              <a:rPr lang="ko-KR" altLang="en-US" sz="1600" b="1" dirty="0">
                <a:highlight>
                  <a:srgbClr val="FFFF00"/>
                </a:highlight>
              </a:rPr>
              <a:t>개발자</a:t>
            </a:r>
            <a:r>
              <a:rPr lang="en-US" altLang="ko-KR" sz="1600" b="1" dirty="0">
                <a:highlight>
                  <a:srgbClr val="FFFF00"/>
                </a:highlight>
              </a:rPr>
              <a:t>(SQLD)</a:t>
            </a:r>
          </a:p>
          <a:p>
            <a:r>
              <a:rPr lang="ko-KR" altLang="en-US" sz="1600" b="1" dirty="0"/>
              <a:t>정보처리기사</a:t>
            </a:r>
            <a:endParaRPr lang="en-US" altLang="ko-KR" sz="1600" b="1" dirty="0"/>
          </a:p>
          <a:p>
            <a:r>
              <a:rPr lang="ko-KR" altLang="en-US" sz="1600" b="1" dirty="0"/>
              <a:t>정보보안기사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필기</a:t>
            </a:r>
            <a:r>
              <a:rPr lang="en-US" altLang="ko-KR" sz="1600" b="1" dirty="0"/>
              <a:t>)</a:t>
            </a:r>
          </a:p>
          <a:p>
            <a:r>
              <a:rPr lang="ko-KR" altLang="en-US" sz="1600" b="1" dirty="0"/>
              <a:t>회계관리</a:t>
            </a:r>
            <a:r>
              <a:rPr lang="en-US" altLang="ko-KR" sz="1600" b="1" dirty="0"/>
              <a:t>2</a:t>
            </a:r>
            <a:r>
              <a:rPr lang="ko-KR" altLang="en-US" sz="1600" b="1" dirty="0"/>
              <a:t>급</a:t>
            </a:r>
            <a:endParaRPr lang="en-US" altLang="ko-KR" sz="1600" b="1" dirty="0"/>
          </a:p>
          <a:p>
            <a:r>
              <a:rPr lang="ko-KR" altLang="en-US" sz="1600" b="1" dirty="0" err="1"/>
              <a:t>데이터분석준전문가</a:t>
            </a:r>
            <a:r>
              <a:rPr lang="en-US" altLang="ko-KR" sz="1600" b="1" dirty="0"/>
              <a:t>(ADSP)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r>
              <a:rPr lang="ko-KR" altLang="en-US" sz="1600" b="1" dirty="0" err="1"/>
              <a:t>데이터설계준전문가</a:t>
            </a:r>
            <a:r>
              <a:rPr lang="en-US" altLang="ko-KR" sz="1600" b="1" dirty="0"/>
              <a:t>(DASP)</a:t>
            </a:r>
          </a:p>
          <a:p>
            <a:r>
              <a:rPr lang="ko-KR" altLang="en-US" sz="1600" b="1" dirty="0" err="1"/>
              <a:t>컴활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1</a:t>
            </a:r>
            <a:r>
              <a:rPr lang="ko-KR" altLang="en-US" sz="1600" b="1" dirty="0"/>
              <a:t>급 등등</a:t>
            </a:r>
            <a:r>
              <a:rPr lang="en-US" altLang="ko-KR" sz="1600" b="1" dirty="0"/>
              <a:t>.. </a:t>
            </a:r>
          </a:p>
        </p:txBody>
      </p:sp>
    </p:spTree>
    <p:extLst>
      <p:ext uri="{BB962C8B-B14F-4D97-AF65-F5344CB8AC3E}">
        <p14:creationId xmlns:p14="http://schemas.microsoft.com/office/powerpoint/2010/main" val="5681884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07284-96FE-A69C-D038-3B6A6491F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785" y="883800"/>
            <a:ext cx="4848829" cy="624791"/>
          </a:xfrm>
        </p:spPr>
        <p:txBody>
          <a:bodyPr>
            <a:normAutofit/>
          </a:bodyPr>
          <a:lstStyle/>
          <a:p>
            <a:r>
              <a:rPr lang="ko-KR" altLang="en-US" sz="2800" b="1" dirty="0"/>
              <a:t>개념적 데이터 모델링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3C56BD-C004-86F0-6104-FDDB0586A087}"/>
              </a:ext>
            </a:extLst>
          </p:cNvPr>
          <p:cNvSpPr txBox="1"/>
          <p:nvPr/>
        </p:nvSpPr>
        <p:spPr>
          <a:xfrm>
            <a:off x="1455918" y="5748882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4B7A97-9B7F-99F0-05F3-AB994CC81A5F}"/>
              </a:ext>
            </a:extLst>
          </p:cNvPr>
          <p:cNvSpPr txBox="1"/>
          <p:nvPr/>
        </p:nvSpPr>
        <p:spPr>
          <a:xfrm>
            <a:off x="797289" y="1554407"/>
            <a:ext cx="65945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복잡한 현실세계의 대상을 단순화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Iropke Batang"/>
              </a:rPr>
              <a:t>,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추상화 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Iropke Batang"/>
              </a:rPr>
              <a:t>,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명확화 하는 작업</a:t>
            </a:r>
            <a:endParaRPr lang="en-US" altLang="ko-KR" b="1" i="0" dirty="0">
              <a:solidFill>
                <a:srgbClr val="FF0000"/>
              </a:solidFill>
              <a:effectLst/>
              <a:latin typeface="Iropke Batang"/>
            </a:endParaRPr>
          </a:p>
          <a:p>
            <a:pPr marL="285750" indent="-285750">
              <a:buFontTx/>
              <a:buChar char="-"/>
            </a:pPr>
            <a:endParaRPr lang="en-US" altLang="ko-KR" b="1" i="0" dirty="0">
              <a:effectLst/>
              <a:latin typeface="Iropke Batang"/>
            </a:endParaRPr>
          </a:p>
          <a:p>
            <a:pPr marL="285750" indent="-285750">
              <a:buFontTx/>
              <a:buChar char="-"/>
            </a:pPr>
            <a:r>
              <a:rPr lang="ko-KR" altLang="en-US" b="1" i="0" dirty="0">
                <a:effectLst/>
                <a:latin typeface="Iropke Batang"/>
              </a:rPr>
              <a:t>요구사항을 단순하게 그림으로 표현하는 방법</a:t>
            </a:r>
            <a:endParaRPr lang="en-US" altLang="ko-KR" b="1" i="0" dirty="0">
              <a:effectLst/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D034F-67C6-A251-6979-9CD43C1BCE70}"/>
              </a:ext>
            </a:extLst>
          </p:cNvPr>
          <p:cNvSpPr txBox="1"/>
          <p:nvPr/>
        </p:nvSpPr>
        <p:spPr>
          <a:xfrm>
            <a:off x="1455918" y="5326043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7901BCB-8811-1CAA-AE3F-8EB3B9D4CA51}"/>
              </a:ext>
            </a:extLst>
          </p:cNvPr>
          <p:cNvSpPr/>
          <p:nvPr/>
        </p:nvSpPr>
        <p:spPr>
          <a:xfrm>
            <a:off x="5358926" y="3604201"/>
            <a:ext cx="817898" cy="51224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A98FDBD-A3F4-34B1-6575-2CDB62204347}"/>
              </a:ext>
            </a:extLst>
          </p:cNvPr>
          <p:cNvSpPr/>
          <p:nvPr/>
        </p:nvSpPr>
        <p:spPr>
          <a:xfrm rot="1305346">
            <a:off x="9403816" y="3777468"/>
            <a:ext cx="139298" cy="13314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44985C4-178D-C9F3-51F3-B7FFA355D719}"/>
              </a:ext>
            </a:extLst>
          </p:cNvPr>
          <p:cNvSpPr/>
          <p:nvPr/>
        </p:nvSpPr>
        <p:spPr>
          <a:xfrm rot="1305346">
            <a:off x="7434868" y="3773978"/>
            <a:ext cx="139298" cy="13314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BADF4C4-515A-4764-01E3-67CA6E772853}"/>
              </a:ext>
            </a:extLst>
          </p:cNvPr>
          <p:cNvCxnSpPr>
            <a:cxnSpLocks/>
          </p:cNvCxnSpPr>
          <p:nvPr/>
        </p:nvCxnSpPr>
        <p:spPr>
          <a:xfrm>
            <a:off x="7415154" y="3712491"/>
            <a:ext cx="0" cy="2397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7B55625-8287-5396-32C9-5D86781B702F}"/>
              </a:ext>
            </a:extLst>
          </p:cNvPr>
          <p:cNvSpPr txBox="1"/>
          <p:nvPr/>
        </p:nvSpPr>
        <p:spPr>
          <a:xfrm rot="10800000">
            <a:off x="7098661" y="3604201"/>
            <a:ext cx="464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39586E1-E3F2-651D-CA5A-1D4E0E0E38FA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7265131" y="3840551"/>
            <a:ext cx="2487295" cy="349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39701BE-9677-8349-CD42-52322A16BF60}"/>
              </a:ext>
            </a:extLst>
          </p:cNvPr>
          <p:cNvSpPr txBox="1"/>
          <p:nvPr/>
        </p:nvSpPr>
        <p:spPr>
          <a:xfrm>
            <a:off x="6577039" y="3659375"/>
            <a:ext cx="67720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회원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069149-442D-0BAF-38E4-0E762F96ACD7}"/>
              </a:ext>
            </a:extLst>
          </p:cNvPr>
          <p:cNvSpPr txBox="1"/>
          <p:nvPr/>
        </p:nvSpPr>
        <p:spPr>
          <a:xfrm>
            <a:off x="9752426" y="3655885"/>
            <a:ext cx="67720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상품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AE446C4-22BE-96B0-EC65-7C40A7C7AE15}"/>
              </a:ext>
            </a:extLst>
          </p:cNvPr>
          <p:cNvCxnSpPr>
            <a:cxnSpLocks/>
          </p:cNvCxnSpPr>
          <p:nvPr/>
        </p:nvCxnSpPr>
        <p:spPr>
          <a:xfrm>
            <a:off x="9568699" y="3724096"/>
            <a:ext cx="0" cy="2397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EDF7F10-4BAB-899B-1748-822F0A0AADDF}"/>
              </a:ext>
            </a:extLst>
          </p:cNvPr>
          <p:cNvSpPr txBox="1"/>
          <p:nvPr/>
        </p:nvSpPr>
        <p:spPr>
          <a:xfrm>
            <a:off x="9445715" y="3557169"/>
            <a:ext cx="464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DE88C9-C106-1F2E-271E-E7C77F03C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474" y="2784610"/>
            <a:ext cx="2993765" cy="21452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837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0F48D4C-6225-9C46-6F7F-D14A510AE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7" y="2314735"/>
            <a:ext cx="5236351" cy="3752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6F4C9-AEE7-B89E-207D-C01E87F3C1C8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solidFill>
                  <a:srgbClr val="FF0000"/>
                </a:solidFill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16005-6AB4-9DC9-C0AD-07F29C86235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E0BFE1-F31C-EBED-21F0-6318A43ABC6B}"/>
              </a:ext>
            </a:extLst>
          </p:cNvPr>
          <p:cNvSpPr/>
          <p:nvPr/>
        </p:nvSpPr>
        <p:spPr>
          <a:xfrm>
            <a:off x="622481" y="2445086"/>
            <a:ext cx="650436" cy="4428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694F9D2-731E-B704-D39D-F29361292CCE}"/>
              </a:ext>
            </a:extLst>
          </p:cNvPr>
          <p:cNvSpPr/>
          <p:nvPr/>
        </p:nvSpPr>
        <p:spPr>
          <a:xfrm>
            <a:off x="649376" y="4870030"/>
            <a:ext cx="587681" cy="4428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5FB08C-96EE-2C1E-6344-24041401F920}"/>
              </a:ext>
            </a:extLst>
          </p:cNvPr>
          <p:cNvSpPr txBox="1"/>
          <p:nvPr/>
        </p:nvSpPr>
        <p:spPr>
          <a:xfrm>
            <a:off x="6782534" y="2912239"/>
            <a:ext cx="4823539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Iropke Batang"/>
              </a:rPr>
              <a:t>요구사항에서 </a:t>
            </a:r>
            <a:r>
              <a:rPr lang="ko-KR" altLang="en-US" sz="2400" b="1" dirty="0" err="1">
                <a:solidFill>
                  <a:srgbClr val="FF0000"/>
                </a:solidFill>
                <a:latin typeface="Iropke Batang"/>
              </a:rPr>
              <a:t>엔터티</a:t>
            </a:r>
            <a:r>
              <a:rPr lang="ko-KR" altLang="en-US" sz="2400" b="1" dirty="0" err="1">
                <a:latin typeface="Iropke Batang"/>
              </a:rPr>
              <a:t>를</a:t>
            </a:r>
            <a:r>
              <a:rPr lang="ko-KR" altLang="en-US" sz="2400" b="1" dirty="0">
                <a:latin typeface="Iropke Batang"/>
              </a:rPr>
              <a:t> 찾는 방법</a:t>
            </a:r>
            <a:endParaRPr lang="en-US" altLang="ko-KR" sz="2400" b="1" dirty="0">
              <a:latin typeface="Iropke Batang"/>
            </a:endParaRPr>
          </a:p>
          <a:p>
            <a:endParaRPr lang="en-US" altLang="ko-KR" b="1" dirty="0">
              <a:latin typeface="Iropke Batang"/>
            </a:endParaRPr>
          </a:p>
          <a:p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Iropke Batang"/>
              </a:rPr>
              <a:t>집합의 개념을 가질 것</a:t>
            </a: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Iropke Batang"/>
              </a:rPr>
              <a:t>저장하고 싶은 대상일 것</a:t>
            </a: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Iropke Batang"/>
              </a:rPr>
              <a:t>명사형이면서 포괄적일 것</a:t>
            </a:r>
            <a:endParaRPr lang="en-US" altLang="ko-KR" b="1" dirty="0">
              <a:latin typeface="Iropke Batang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EF45B6E-F7DB-1CED-B961-AF95D826F751}"/>
              </a:ext>
            </a:extLst>
          </p:cNvPr>
          <p:cNvCxnSpPr/>
          <p:nvPr/>
        </p:nvCxnSpPr>
        <p:spPr>
          <a:xfrm>
            <a:off x="6480046" y="2429241"/>
            <a:ext cx="0" cy="35231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256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6F4C9-AEE7-B89E-207D-C01E87F3C1C8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solidFill>
                  <a:srgbClr val="FF0000"/>
                </a:solidFill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16005-6AB4-9DC9-C0AD-07F29C86235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D23E4-9378-2F57-E54E-D17682A8BB63}"/>
              </a:ext>
            </a:extLst>
          </p:cNvPr>
          <p:cNvSpPr txBox="1"/>
          <p:nvPr/>
        </p:nvSpPr>
        <p:spPr>
          <a:xfrm>
            <a:off x="7451880" y="3648714"/>
            <a:ext cx="853420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D3D097-0FC2-42B7-6BBF-947535ABE5D7}"/>
              </a:ext>
            </a:extLst>
          </p:cNvPr>
          <p:cNvSpPr txBox="1"/>
          <p:nvPr/>
        </p:nvSpPr>
        <p:spPr>
          <a:xfrm>
            <a:off x="10136220" y="3648713"/>
            <a:ext cx="853420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679956-3485-A685-BEB7-E340D86FE1D7}"/>
              </a:ext>
            </a:extLst>
          </p:cNvPr>
          <p:cNvSpPr txBox="1"/>
          <p:nvPr/>
        </p:nvSpPr>
        <p:spPr>
          <a:xfrm>
            <a:off x="7878590" y="4948236"/>
            <a:ext cx="254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단순화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Iropke Batang"/>
              </a:rPr>
              <a:t>,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추상화 </a:t>
            </a:r>
            <a:r>
              <a:rPr lang="en-US" altLang="ko-KR" b="1" i="0" dirty="0">
                <a:solidFill>
                  <a:srgbClr val="FF0000"/>
                </a:solidFill>
                <a:effectLst/>
                <a:latin typeface="Iropke Batang"/>
              </a:rPr>
              <a:t>,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Iropke Batang"/>
              </a:rPr>
              <a:t>명확화 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C5677CE-A143-69B4-2539-7DA430A1A974}"/>
              </a:ext>
            </a:extLst>
          </p:cNvPr>
          <p:cNvCxnSpPr/>
          <p:nvPr/>
        </p:nvCxnSpPr>
        <p:spPr>
          <a:xfrm>
            <a:off x="6480046" y="2429241"/>
            <a:ext cx="0" cy="35231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E7EDB3F3-B3F8-C2CA-A524-AB76382AD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27" y="2314735"/>
            <a:ext cx="5236351" cy="3752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A742C7-613D-2758-FF14-908748DAA182}"/>
              </a:ext>
            </a:extLst>
          </p:cNvPr>
          <p:cNvSpPr/>
          <p:nvPr/>
        </p:nvSpPr>
        <p:spPr>
          <a:xfrm>
            <a:off x="640411" y="2445086"/>
            <a:ext cx="650436" cy="4428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A0A433-041A-E928-5175-12132C09CF33}"/>
              </a:ext>
            </a:extLst>
          </p:cNvPr>
          <p:cNvSpPr/>
          <p:nvPr/>
        </p:nvSpPr>
        <p:spPr>
          <a:xfrm>
            <a:off x="665680" y="4870030"/>
            <a:ext cx="650436" cy="4428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199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80A4BCC-8691-8821-262F-E1E563EF4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41" y="2206666"/>
            <a:ext cx="5626513" cy="40317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6F4C9-AEE7-B89E-207D-C01E87F3C1C8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속성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16005-6AB4-9DC9-C0AD-07F29C86235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E0BFE1-F31C-EBED-21F0-6318A43ABC6B}"/>
              </a:ext>
            </a:extLst>
          </p:cNvPr>
          <p:cNvSpPr/>
          <p:nvPr/>
        </p:nvSpPr>
        <p:spPr>
          <a:xfrm>
            <a:off x="460508" y="2907348"/>
            <a:ext cx="3612728" cy="48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694F9D2-731E-B704-D39D-F29361292CCE}"/>
              </a:ext>
            </a:extLst>
          </p:cNvPr>
          <p:cNvSpPr/>
          <p:nvPr/>
        </p:nvSpPr>
        <p:spPr>
          <a:xfrm>
            <a:off x="477134" y="5529519"/>
            <a:ext cx="2770767" cy="4145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C1131C-CE65-8CF1-8EE5-FD27DF5E508A}"/>
              </a:ext>
            </a:extLst>
          </p:cNvPr>
          <p:cNvSpPr txBox="1"/>
          <p:nvPr/>
        </p:nvSpPr>
        <p:spPr>
          <a:xfrm>
            <a:off x="6953233" y="2882409"/>
            <a:ext cx="4587668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Iropke Batang"/>
              </a:rPr>
              <a:t>요구사항에서 </a:t>
            </a:r>
            <a:r>
              <a:rPr lang="ko-KR" altLang="en-US" sz="2400" b="1" dirty="0">
                <a:solidFill>
                  <a:srgbClr val="FF0000"/>
                </a:solidFill>
                <a:latin typeface="Iropke Batang"/>
              </a:rPr>
              <a:t>속성</a:t>
            </a:r>
            <a:r>
              <a:rPr lang="ko-KR" altLang="en-US" sz="2400" b="1" dirty="0">
                <a:latin typeface="Iropke Batang"/>
              </a:rPr>
              <a:t>을 찾는 방법</a:t>
            </a:r>
            <a:endParaRPr lang="en-US" altLang="ko-KR" sz="2400" b="1" dirty="0">
              <a:latin typeface="Iropke Batang"/>
            </a:endParaRPr>
          </a:p>
          <a:p>
            <a:endParaRPr lang="en-US" altLang="ko-KR" b="1" dirty="0">
              <a:latin typeface="Iropke Batang"/>
            </a:endParaRPr>
          </a:p>
          <a:p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 err="1">
                <a:latin typeface="Iropke Batang"/>
              </a:rPr>
              <a:t>엔터티의</a:t>
            </a:r>
            <a:r>
              <a:rPr lang="ko-KR" altLang="en-US" b="1" dirty="0">
                <a:latin typeface="Iropke Batang"/>
              </a:rPr>
              <a:t> 공통적인 특징을 설명할 것 </a:t>
            </a: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Iropke Batang"/>
              </a:rPr>
              <a:t>최소의 정보 단위일 것</a:t>
            </a: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endParaRPr lang="en-US" altLang="ko-KR" b="1" dirty="0">
              <a:latin typeface="Iropke Batang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Iropke Batang"/>
              </a:rPr>
              <a:t>우리가 얻고자 하는 데이터일 것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8A82898-45D7-6BB4-E478-D58F2A3F1DC6}"/>
              </a:ext>
            </a:extLst>
          </p:cNvPr>
          <p:cNvCxnSpPr/>
          <p:nvPr/>
        </p:nvCxnSpPr>
        <p:spPr>
          <a:xfrm>
            <a:off x="6480046" y="2429241"/>
            <a:ext cx="0" cy="35231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784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5D9044C2-3CAD-3DB9-2CD7-67E45F8F7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41" y="2206666"/>
            <a:ext cx="5626513" cy="40317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6F4C9-AEE7-B89E-207D-C01E87F3C1C8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속성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16005-6AB4-9DC9-C0AD-07F29C86235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D23E4-9378-2F57-E54E-D17682A8BB63}"/>
              </a:ext>
            </a:extLst>
          </p:cNvPr>
          <p:cNvSpPr txBox="1"/>
          <p:nvPr/>
        </p:nvSpPr>
        <p:spPr>
          <a:xfrm>
            <a:off x="6885547" y="3080675"/>
            <a:ext cx="84528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D3D097-0FC2-42B7-6BBF-947535ABE5D7}"/>
              </a:ext>
            </a:extLst>
          </p:cNvPr>
          <p:cNvSpPr txBox="1"/>
          <p:nvPr/>
        </p:nvSpPr>
        <p:spPr>
          <a:xfrm>
            <a:off x="6885547" y="4768772"/>
            <a:ext cx="845289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graphicFrame>
        <p:nvGraphicFramePr>
          <p:cNvPr id="9" name="표 11">
            <a:extLst>
              <a:ext uri="{FF2B5EF4-FFF2-40B4-BE49-F238E27FC236}">
                <a16:creationId xmlns:a16="http://schemas.microsoft.com/office/drawing/2014/main" id="{19D6F29C-BF84-64E9-EC63-1220277389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459629"/>
              </p:ext>
            </p:extLst>
          </p:nvPr>
        </p:nvGraphicFramePr>
        <p:xfrm>
          <a:off x="8053855" y="3115420"/>
          <a:ext cx="387439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2029568324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1319383377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370521263"/>
                    </a:ext>
                  </a:extLst>
                </a:gridCol>
                <a:gridCol w="1012768">
                  <a:extLst>
                    <a:ext uri="{9D8B030D-6E8A-4147-A177-3AD203B41FA5}">
                      <a16:colId xmlns:a16="http://schemas.microsoft.com/office/drawing/2014/main" val="3224847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323389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03085C7-54B4-76E2-ADBF-4C53E39B1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254911"/>
              </p:ext>
            </p:extLst>
          </p:nvPr>
        </p:nvGraphicFramePr>
        <p:xfrm>
          <a:off x="8053856" y="4815373"/>
          <a:ext cx="29545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2029568324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1319383377"/>
                    </a:ext>
                  </a:extLst>
                </a:gridCol>
                <a:gridCol w="813984">
                  <a:extLst>
                    <a:ext uri="{9D8B030D-6E8A-4147-A177-3AD203B41FA5}">
                      <a16:colId xmlns:a16="http://schemas.microsoft.com/office/drawing/2014/main" val="370521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323389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317C0BB6-E4B7-9A7F-98E9-DB72583F35ED}"/>
              </a:ext>
            </a:extLst>
          </p:cNvPr>
          <p:cNvSpPr/>
          <p:nvPr/>
        </p:nvSpPr>
        <p:spPr>
          <a:xfrm>
            <a:off x="460508" y="2907348"/>
            <a:ext cx="3612728" cy="48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9B6DC5-7B01-3818-4F60-9A6386329F1E}"/>
              </a:ext>
            </a:extLst>
          </p:cNvPr>
          <p:cNvSpPr/>
          <p:nvPr/>
        </p:nvSpPr>
        <p:spPr>
          <a:xfrm>
            <a:off x="477135" y="5529519"/>
            <a:ext cx="2768090" cy="4145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2CA54BC-FF35-32EC-60F6-CC1CC0A7B9F6}"/>
              </a:ext>
            </a:extLst>
          </p:cNvPr>
          <p:cNvCxnSpPr>
            <a:cxnSpLocks/>
          </p:cNvCxnSpPr>
          <p:nvPr/>
        </p:nvCxnSpPr>
        <p:spPr>
          <a:xfrm>
            <a:off x="6480046" y="2429241"/>
            <a:ext cx="0" cy="35231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43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6">
            <a:extLst>
              <a:ext uri="{FF2B5EF4-FFF2-40B4-BE49-F238E27FC236}">
                <a16:creationId xmlns:a16="http://schemas.microsoft.com/office/drawing/2014/main" id="{9791B992-11D3-4C7F-9B36-70F53FE139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721229"/>
              </p:ext>
            </p:extLst>
          </p:nvPr>
        </p:nvGraphicFramePr>
        <p:xfrm>
          <a:off x="2607429" y="3056372"/>
          <a:ext cx="4977508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287780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863918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  <a:gridCol w="1744405">
                  <a:extLst>
                    <a:ext uri="{9D8B030D-6E8A-4147-A177-3AD203B41FA5}">
                      <a16:colId xmlns:a16="http://schemas.microsoft.com/office/drawing/2014/main" val="104918946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회원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Hello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Ex123!!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062-111-2222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Haha12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Pwd23@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하동훈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010-2222-2222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 err="1"/>
                        <a:t>newMan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New123!!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신입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010-6666-6666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5A58B9-22CA-C2B6-4198-54C52AF8418E}"/>
              </a:ext>
            </a:extLst>
          </p:cNvPr>
          <p:cNvSpPr txBox="1"/>
          <p:nvPr/>
        </p:nvSpPr>
        <p:spPr>
          <a:xfrm>
            <a:off x="6279658" y="2333164"/>
            <a:ext cx="11702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effectLst/>
                <a:latin typeface="Iropke Batang"/>
              </a:rPr>
              <a:t>(</a:t>
            </a:r>
            <a:r>
              <a:rPr lang="ko-KR" altLang="en-US" b="1" i="0" dirty="0">
                <a:effectLst/>
                <a:latin typeface="Iropke Batang"/>
              </a:rPr>
              <a:t>속성 </a:t>
            </a:r>
            <a:r>
              <a:rPr lang="en-US" altLang="ko-KR" b="1" i="0" dirty="0">
                <a:effectLst/>
                <a:latin typeface="Iropke Batang"/>
              </a:rPr>
              <a:t>)</a:t>
            </a:r>
            <a:endParaRPr lang="ko-KR" alt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483526-9234-0033-6B8B-0DA9D2541C39}"/>
              </a:ext>
            </a:extLst>
          </p:cNvPr>
          <p:cNvSpPr txBox="1"/>
          <p:nvPr/>
        </p:nvSpPr>
        <p:spPr>
          <a:xfrm>
            <a:off x="8029173" y="3339429"/>
            <a:ext cx="38485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인스턴스</a:t>
            </a:r>
            <a:endParaRPr lang="en-US" altLang="ko-KR" sz="2800" b="1" dirty="0">
              <a:solidFill>
                <a:srgbClr val="FF0000"/>
              </a:solidFill>
              <a:latin typeface="Iropke Batang"/>
            </a:endParaRPr>
          </a:p>
          <a:p>
            <a:r>
              <a:rPr lang="en-US" altLang="ko-KR" sz="2000" b="1" dirty="0">
                <a:latin typeface="Iropke Batang"/>
              </a:rPr>
              <a:t>-</a:t>
            </a:r>
            <a:r>
              <a:rPr lang="ko-KR" altLang="en-US" sz="1600" b="1" dirty="0" err="1">
                <a:latin typeface="Iropke Batang"/>
              </a:rPr>
              <a:t>엔터티</a:t>
            </a:r>
            <a:r>
              <a:rPr lang="ko-KR" altLang="en-US" sz="1600" b="1" dirty="0">
                <a:latin typeface="Iropke Batang"/>
              </a:rPr>
              <a:t> 안에 존재하는 각각의 데이터</a:t>
            </a:r>
            <a:r>
              <a:rPr lang="ko-KR" altLang="en-US" sz="1600" b="1" i="0" dirty="0">
                <a:effectLst/>
                <a:latin typeface="Iropke Batang"/>
              </a:rPr>
              <a:t> </a:t>
            </a:r>
            <a:endParaRPr lang="ko-KR" altLang="en-US" sz="2000" dirty="0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A9CEA895-BAEC-3EFB-4286-FCD7C01A8D32}"/>
              </a:ext>
            </a:extLst>
          </p:cNvPr>
          <p:cNvSpPr/>
          <p:nvPr/>
        </p:nvSpPr>
        <p:spPr>
          <a:xfrm>
            <a:off x="6561088" y="2710809"/>
            <a:ext cx="270457" cy="22349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9C00B9AA-7C49-BF62-D21D-22AAF5DB3A69}"/>
              </a:ext>
            </a:extLst>
          </p:cNvPr>
          <p:cNvSpPr/>
          <p:nvPr/>
        </p:nvSpPr>
        <p:spPr>
          <a:xfrm rot="5400000">
            <a:off x="7722456" y="3465613"/>
            <a:ext cx="258259" cy="27448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6B82B-0B9C-9A00-0704-57E7475324CA}"/>
              </a:ext>
            </a:extLst>
          </p:cNvPr>
          <p:cNvSpPr txBox="1"/>
          <p:nvPr/>
        </p:nvSpPr>
        <p:spPr>
          <a:xfrm>
            <a:off x="2505027" y="1980841"/>
            <a:ext cx="1027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Iropke Batang"/>
              </a:rPr>
              <a:t>(</a:t>
            </a:r>
            <a:r>
              <a:rPr lang="ko-KR" altLang="en-US" b="1" dirty="0" err="1">
                <a:latin typeface="Iropke Batang"/>
              </a:rPr>
              <a:t>엔터티</a:t>
            </a:r>
            <a:r>
              <a:rPr lang="en-US" altLang="ko-KR" b="1" dirty="0">
                <a:latin typeface="Iropke Batang"/>
              </a:rPr>
              <a:t>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20517-D303-49EC-8898-9082F6AC2019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인스턴스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CE0068-4A2D-A042-24A6-4F362AC5B406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BB3A37-863B-1932-0C92-7BCB49CCC633}"/>
              </a:ext>
            </a:extLst>
          </p:cNvPr>
          <p:cNvSpPr txBox="1"/>
          <p:nvPr/>
        </p:nvSpPr>
        <p:spPr>
          <a:xfrm>
            <a:off x="2607429" y="2387209"/>
            <a:ext cx="925390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회원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59F7BBA-3096-4585-3D32-03F69A341358}"/>
              </a:ext>
            </a:extLst>
          </p:cNvPr>
          <p:cNvSpPr txBox="1">
            <a:spLocks/>
          </p:cNvSpPr>
          <p:nvPr/>
        </p:nvSpPr>
        <p:spPr>
          <a:xfrm>
            <a:off x="403088" y="5300384"/>
            <a:ext cx="4608188" cy="7392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b="1" dirty="0"/>
              <a:t>회원</a:t>
            </a:r>
            <a:r>
              <a:rPr lang="ko-KR" altLang="en-US" sz="1400" b="1" dirty="0"/>
              <a:t>들의 정보를 저장할 저장소가 필요합니다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600" b="1" dirty="0"/>
              <a:t>회원</a:t>
            </a:r>
            <a:r>
              <a:rPr lang="en-US" altLang="ko-KR" sz="1600" b="1" dirty="0"/>
              <a:t>ID, </a:t>
            </a:r>
            <a:r>
              <a:rPr lang="ko-KR" altLang="en-US" sz="1600" b="1" dirty="0"/>
              <a:t>비밀번호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이름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 연락처를 입력 </a:t>
            </a:r>
            <a:r>
              <a:rPr lang="ko-KR" altLang="en-US" sz="1400" b="1" dirty="0" err="1"/>
              <a:t>받을거에요</a:t>
            </a:r>
            <a:endParaRPr lang="ko-KR" altLang="en-US" sz="1400" b="1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73D6AE93-C79F-955A-3A26-1132A8C195DD}"/>
              </a:ext>
            </a:extLst>
          </p:cNvPr>
          <p:cNvSpPr/>
          <p:nvPr/>
        </p:nvSpPr>
        <p:spPr>
          <a:xfrm>
            <a:off x="5011276" y="5395640"/>
            <a:ext cx="396513" cy="51224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02BC7B88-1D22-F18B-B196-F685BDEF22C2}"/>
              </a:ext>
            </a:extLst>
          </p:cNvPr>
          <p:cNvSpPr txBox="1">
            <a:spLocks/>
          </p:cNvSpPr>
          <p:nvPr/>
        </p:nvSpPr>
        <p:spPr>
          <a:xfrm>
            <a:off x="5620655" y="5128125"/>
            <a:ext cx="6174842" cy="1083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200" b="1" dirty="0"/>
              <a:t>회원</a:t>
            </a:r>
            <a:r>
              <a:rPr lang="en-US" altLang="ko-KR" sz="1200" b="1" dirty="0"/>
              <a:t>ID : hello , </a:t>
            </a:r>
            <a:r>
              <a:rPr lang="ko-KR" altLang="en-US" sz="1200" b="1" dirty="0"/>
              <a:t>비밀번호 </a:t>
            </a:r>
            <a:r>
              <a:rPr lang="en-US" altLang="ko-KR" sz="1200" b="1" dirty="0"/>
              <a:t>: Ex123!! , </a:t>
            </a:r>
            <a:r>
              <a:rPr lang="ko-KR" altLang="en-US" sz="1200" b="1" dirty="0"/>
              <a:t>이름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이성철 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연락처 </a:t>
            </a:r>
            <a:r>
              <a:rPr lang="en-US" altLang="ko-KR" sz="1200" b="1" dirty="0"/>
              <a:t>: 062-111-2222</a:t>
            </a:r>
            <a:r>
              <a:rPr lang="ko-KR" altLang="en-US" sz="1200" b="1" dirty="0"/>
              <a:t> 저장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ko-KR" altLang="en-US" sz="1200" b="1" dirty="0"/>
              <a:t>회원</a:t>
            </a:r>
            <a:r>
              <a:rPr lang="en-US" altLang="ko-KR" sz="1200" b="1" dirty="0"/>
              <a:t>ID : haha12 , </a:t>
            </a:r>
            <a:r>
              <a:rPr lang="ko-KR" altLang="en-US" sz="1200" b="1" dirty="0"/>
              <a:t>비밀번호 </a:t>
            </a:r>
            <a:r>
              <a:rPr lang="en-US" altLang="ko-KR" sz="1200" b="1" dirty="0"/>
              <a:t>: Pwd23@ , </a:t>
            </a:r>
            <a:r>
              <a:rPr lang="ko-KR" altLang="en-US" sz="1200" b="1" dirty="0"/>
              <a:t>이름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하동훈 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연락처 </a:t>
            </a:r>
            <a:r>
              <a:rPr lang="en-US" altLang="ko-KR" sz="1200" b="1" dirty="0"/>
              <a:t>: 010-2222-2222</a:t>
            </a:r>
            <a:r>
              <a:rPr lang="ko-KR" altLang="en-US" sz="1200" b="1" dirty="0"/>
              <a:t> 저장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ko-KR" altLang="en-US" sz="1200" b="1" dirty="0"/>
              <a:t>회원</a:t>
            </a:r>
            <a:r>
              <a:rPr lang="en-US" altLang="ko-KR" sz="1200" b="1" dirty="0"/>
              <a:t>ID : </a:t>
            </a:r>
            <a:r>
              <a:rPr lang="en-US" altLang="ko-KR" sz="1200" b="1" dirty="0" err="1"/>
              <a:t>newMan</a:t>
            </a:r>
            <a:r>
              <a:rPr lang="en-US" altLang="ko-KR" sz="1200" b="1" dirty="0"/>
              <a:t> , </a:t>
            </a:r>
            <a:r>
              <a:rPr lang="ko-KR" altLang="en-US" sz="1200" b="1" dirty="0"/>
              <a:t>비밀번호 </a:t>
            </a:r>
            <a:r>
              <a:rPr lang="en-US" altLang="ko-KR" sz="1200" b="1" dirty="0"/>
              <a:t>: New123!! , </a:t>
            </a:r>
            <a:r>
              <a:rPr lang="ko-KR" altLang="en-US" sz="1200" b="1" dirty="0"/>
              <a:t>이름 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신입 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연락처 </a:t>
            </a:r>
            <a:r>
              <a:rPr lang="en-US" altLang="ko-KR" sz="1200" b="1" dirty="0"/>
              <a:t>: 010-6666-6666</a:t>
            </a:r>
            <a:r>
              <a:rPr lang="ko-KR" altLang="en-US" sz="1200" b="1" dirty="0"/>
              <a:t>저장</a:t>
            </a:r>
            <a:endParaRPr lang="en-US" altLang="ko-KR" sz="1200" b="1" dirty="0"/>
          </a:p>
        </p:txBody>
      </p:sp>
    </p:spTree>
    <p:extLst>
      <p:ext uri="{BB962C8B-B14F-4D97-AF65-F5344CB8AC3E}">
        <p14:creationId xmlns:p14="http://schemas.microsoft.com/office/powerpoint/2010/main" val="2183364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59918-B33D-E8A3-5EC7-A64DC6266340}"/>
              </a:ext>
            </a:extLst>
          </p:cNvPr>
          <p:cNvSpPr txBox="1"/>
          <p:nvPr/>
        </p:nvSpPr>
        <p:spPr>
          <a:xfrm>
            <a:off x="507076" y="973824"/>
            <a:ext cx="11064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Iropke Batang"/>
              </a:rPr>
              <a:t>(</a:t>
            </a:r>
            <a:r>
              <a:rPr lang="ko-KR" altLang="en-US" sz="2800" b="1" dirty="0">
                <a:latin typeface="Iropke Batang"/>
              </a:rPr>
              <a:t>잠깐</a:t>
            </a:r>
            <a:r>
              <a:rPr lang="en-US" altLang="ko-KR" sz="2800" b="1" dirty="0">
                <a:latin typeface="Iropke Batang"/>
              </a:rPr>
              <a:t>!) </a:t>
            </a:r>
            <a:r>
              <a:rPr lang="ko-KR" altLang="en-US" sz="2800" b="1" i="0" dirty="0" err="1">
                <a:effectLst/>
                <a:latin typeface="Iropke Batang"/>
              </a:rPr>
              <a:t>엔터티와</a:t>
            </a:r>
            <a:r>
              <a:rPr lang="ko-KR" altLang="en-US" sz="2800" b="1" i="0" dirty="0">
                <a:effectLst/>
                <a:latin typeface="Iropke Batang"/>
              </a:rPr>
              <a:t> 속성</a:t>
            </a:r>
            <a:r>
              <a:rPr lang="en-US" altLang="ko-KR" sz="2800" b="1" i="0" dirty="0">
                <a:effectLst/>
                <a:latin typeface="Iropke Batang"/>
              </a:rPr>
              <a:t>, </a:t>
            </a:r>
            <a:r>
              <a:rPr lang="ko-KR" altLang="en-US" sz="2800" b="1" i="0" dirty="0">
                <a:effectLst/>
                <a:latin typeface="Iropke Batang"/>
              </a:rPr>
              <a:t>인스턴스 개념을 아래 조건에 맞춰 그려봅시다</a:t>
            </a:r>
            <a:r>
              <a:rPr lang="en-US" altLang="ko-KR" sz="2800" b="1" i="0" dirty="0">
                <a:effectLst/>
                <a:latin typeface="Iropke Batang"/>
              </a:rPr>
              <a:t>.</a:t>
            </a:r>
          </a:p>
        </p:txBody>
      </p:sp>
      <p:pic>
        <p:nvPicPr>
          <p:cNvPr id="9" name="그래픽 8" descr="남자 단색으로 채워진">
            <a:extLst>
              <a:ext uri="{FF2B5EF4-FFF2-40B4-BE49-F238E27FC236}">
                <a16:creationId xmlns:a16="http://schemas.microsoft.com/office/drawing/2014/main" id="{3616014E-A963-A6B2-48B9-A5841FA211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127" y="3887107"/>
            <a:ext cx="1603526" cy="1603526"/>
          </a:xfrm>
          <a:prstGeom prst="rect">
            <a:avLst/>
          </a:prstGeom>
        </p:spPr>
      </p:pic>
      <p:sp>
        <p:nvSpPr>
          <p:cNvPr id="10" name="말풍선: 모서리가 둥근 사각형 9">
            <a:extLst>
              <a:ext uri="{FF2B5EF4-FFF2-40B4-BE49-F238E27FC236}">
                <a16:creationId xmlns:a16="http://schemas.microsoft.com/office/drawing/2014/main" id="{DE783DD9-069C-5A25-D73A-5C38960F447B}"/>
              </a:ext>
            </a:extLst>
          </p:cNvPr>
          <p:cNvSpPr/>
          <p:nvPr/>
        </p:nvSpPr>
        <p:spPr>
          <a:xfrm>
            <a:off x="1686653" y="2057536"/>
            <a:ext cx="10099670" cy="2461337"/>
          </a:xfrm>
          <a:prstGeom prst="wedgeRoundRectCallout">
            <a:avLst>
              <a:gd name="adj1" fmla="val -53928"/>
              <a:gd name="adj2" fmla="val 34538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회원들의 정보를 저장할 수 있는 저장소를 표현해봅시다</a:t>
            </a:r>
            <a:r>
              <a:rPr lang="en-US" altLang="ko-KR" b="1" dirty="0"/>
              <a:t>. </a:t>
            </a:r>
          </a:p>
          <a:p>
            <a:endParaRPr lang="en-US" altLang="ko-KR" b="1" dirty="0"/>
          </a:p>
          <a:p>
            <a:r>
              <a:rPr lang="ko-KR" altLang="en-US" b="1" dirty="0"/>
              <a:t>저장할 정보 </a:t>
            </a:r>
            <a:r>
              <a:rPr lang="en-US" altLang="ko-KR" b="1" dirty="0"/>
              <a:t>: </a:t>
            </a:r>
            <a:r>
              <a:rPr lang="ko-KR" altLang="en-US" b="1" dirty="0"/>
              <a:t>회원</a:t>
            </a:r>
            <a:r>
              <a:rPr lang="en-US" altLang="ko-KR" b="1" dirty="0"/>
              <a:t>ID , </a:t>
            </a:r>
            <a:r>
              <a:rPr lang="ko-KR" altLang="en-US" b="1" dirty="0"/>
              <a:t>패스워드 </a:t>
            </a:r>
            <a:r>
              <a:rPr lang="en-US" altLang="ko-KR" b="1" dirty="0"/>
              <a:t>, </a:t>
            </a:r>
            <a:r>
              <a:rPr lang="ko-KR" altLang="en-US" b="1" dirty="0"/>
              <a:t>이름</a:t>
            </a:r>
            <a:r>
              <a:rPr lang="en-US" altLang="ko-KR" b="1" dirty="0"/>
              <a:t>, </a:t>
            </a:r>
            <a:r>
              <a:rPr lang="ko-KR" altLang="en-US" b="1" dirty="0"/>
              <a:t>나이 </a:t>
            </a:r>
            <a:r>
              <a:rPr lang="en-US" altLang="ko-KR" b="1" dirty="0"/>
              <a:t>, </a:t>
            </a:r>
            <a:r>
              <a:rPr lang="ko-KR" altLang="en-US" b="1" dirty="0"/>
              <a:t>성별 </a:t>
            </a:r>
            <a:r>
              <a:rPr lang="en-US" altLang="ko-KR" b="1" dirty="0"/>
              <a:t>, </a:t>
            </a:r>
            <a:r>
              <a:rPr lang="ko-KR" altLang="en-US" b="1" dirty="0"/>
              <a:t>가입일자 </a:t>
            </a:r>
            <a:r>
              <a:rPr lang="en-US" altLang="ko-KR" b="1" dirty="0"/>
              <a:t>, </a:t>
            </a:r>
            <a:r>
              <a:rPr lang="ko-KR" altLang="en-US" b="1" dirty="0"/>
              <a:t>회원등급</a:t>
            </a:r>
            <a:r>
              <a:rPr lang="en-US" altLang="ko-KR" b="1" dirty="0"/>
              <a:t> </a:t>
            </a:r>
          </a:p>
          <a:p>
            <a:endParaRPr lang="en-US" altLang="ko-KR" b="1" dirty="0"/>
          </a:p>
          <a:p>
            <a:r>
              <a:rPr lang="ko-KR" altLang="en-US" b="1" dirty="0"/>
              <a:t>입력 받을 데이터</a:t>
            </a:r>
            <a:r>
              <a:rPr lang="en-US" altLang="ko-KR" b="1" dirty="0"/>
              <a:t> #1 : [ ‘hello1234’ , ‘pwd123’ , ‘</a:t>
            </a:r>
            <a:r>
              <a:rPr lang="ko-KR" altLang="en-US" b="1" dirty="0" err="1"/>
              <a:t>한나림</a:t>
            </a:r>
            <a:r>
              <a:rPr lang="en-US" altLang="ko-KR" b="1" dirty="0"/>
              <a:t>‘ , 25 , ‘</a:t>
            </a:r>
            <a:r>
              <a:rPr lang="ko-KR" altLang="en-US" b="1" dirty="0"/>
              <a:t>여</a:t>
            </a:r>
            <a:r>
              <a:rPr lang="en-US" altLang="ko-KR" b="1" dirty="0"/>
              <a:t>’ , ‘20230501’ , ‘</a:t>
            </a:r>
            <a:r>
              <a:rPr lang="ko-KR" altLang="en-US" b="1" dirty="0"/>
              <a:t>일반</a:t>
            </a:r>
            <a:r>
              <a:rPr lang="en-US" altLang="ko-KR" b="1" dirty="0"/>
              <a:t>‘ ]</a:t>
            </a:r>
          </a:p>
          <a:p>
            <a:r>
              <a:rPr lang="ko-KR" altLang="en-US" b="1" dirty="0"/>
              <a:t>입력 받을 데이터 </a:t>
            </a:r>
            <a:r>
              <a:rPr lang="en-US" altLang="ko-KR" b="1" dirty="0"/>
              <a:t>#2 : [ ‘</a:t>
            </a:r>
            <a:r>
              <a:rPr lang="en-US" altLang="ko-KR" b="1" dirty="0" err="1"/>
              <a:t>newMan</a:t>
            </a:r>
            <a:r>
              <a:rPr lang="en-US" altLang="ko-KR" b="1" dirty="0"/>
              <a:t>’ , ‘pwd4444’ , ‘</a:t>
            </a:r>
            <a:r>
              <a:rPr lang="ko-KR" altLang="en-US" b="1" dirty="0"/>
              <a:t>김태현</a:t>
            </a:r>
            <a:r>
              <a:rPr lang="en-US" altLang="ko-KR" b="1" dirty="0"/>
              <a:t>’ , 30 , ‘</a:t>
            </a:r>
            <a:r>
              <a:rPr lang="ko-KR" altLang="en-US" b="1" dirty="0"/>
              <a:t>남</a:t>
            </a:r>
            <a:r>
              <a:rPr lang="en-US" altLang="ko-KR" b="1" dirty="0"/>
              <a:t>‘ , ‘20230502’ , ‘VIP’ ] </a:t>
            </a:r>
          </a:p>
          <a:p>
            <a:r>
              <a:rPr lang="en-US" altLang="ko-KR" b="1" dirty="0"/>
              <a:t> </a:t>
            </a:r>
          </a:p>
          <a:p>
            <a:endParaRPr lang="en-US" altLang="ko-KR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0AD13C-2096-AB1E-96F8-A07C0046BE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76203" y="4688870"/>
            <a:ext cx="7277163" cy="197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53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6">
            <a:extLst>
              <a:ext uri="{FF2B5EF4-FFF2-40B4-BE49-F238E27FC236}">
                <a16:creationId xmlns:a16="http://schemas.microsoft.com/office/drawing/2014/main" id="{4432781D-6204-B8C0-A491-E9F174E8A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5334458"/>
              </p:ext>
            </p:extLst>
          </p:nvPr>
        </p:nvGraphicFramePr>
        <p:xfrm>
          <a:off x="1881449" y="4990732"/>
          <a:ext cx="8827236" cy="1198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227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418332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399177353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4222722009"/>
                    </a:ext>
                  </a:extLst>
                </a:gridCol>
                <a:gridCol w="1667848">
                  <a:extLst>
                    <a:ext uri="{9D8B030D-6E8A-4147-A177-3AD203B41FA5}">
                      <a16:colId xmlns:a16="http://schemas.microsoft.com/office/drawing/2014/main" val="2193089071"/>
                    </a:ext>
                  </a:extLst>
                </a:gridCol>
                <a:gridCol w="1667848">
                  <a:extLst>
                    <a:ext uri="{9D8B030D-6E8A-4147-A177-3AD203B41FA5}">
                      <a16:colId xmlns:a16="http://schemas.microsoft.com/office/drawing/2014/main" val="3674646947"/>
                    </a:ext>
                  </a:extLst>
                </a:gridCol>
              </a:tblGrid>
              <a:tr h="36353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회원</a:t>
                      </a:r>
                      <a:r>
                        <a:rPr lang="en-US" altLang="ko-KR" sz="24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패스워드</a:t>
                      </a:r>
                      <a:endParaRPr lang="en-US" altLang="ko-K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나이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성별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가입일자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회원등급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hello1234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pwd123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 err="1"/>
                        <a:t>한나림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b="1" dirty="0"/>
                        <a:t>25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/>
                        <a:t>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20230501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/>
                        <a:t>일반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 err="1"/>
                        <a:t>newMan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pad4444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/>
                        <a:t>김태현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b="1" dirty="0"/>
                        <a:t>30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/>
                        <a:t>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20230502</a:t>
                      </a:r>
                      <a:endParaRPr lang="ko-KR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/>
                        <a:t>VIP</a:t>
                      </a:r>
                      <a:endParaRPr lang="ko-KR" alt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E64A5D0-0292-798C-28F1-35AF8FDA4044}"/>
              </a:ext>
            </a:extLst>
          </p:cNvPr>
          <p:cNvSpPr txBox="1"/>
          <p:nvPr/>
        </p:nvSpPr>
        <p:spPr>
          <a:xfrm>
            <a:off x="1881449" y="4148285"/>
            <a:ext cx="1246908" cy="7078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회원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A5D4CC-29A2-D4AB-6D71-CCCEB598D9CB}"/>
              </a:ext>
            </a:extLst>
          </p:cNvPr>
          <p:cNvSpPr txBox="1"/>
          <p:nvPr/>
        </p:nvSpPr>
        <p:spPr>
          <a:xfrm>
            <a:off x="232205" y="4148285"/>
            <a:ext cx="1215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b="1" dirty="0"/>
              <a:t>답 </a:t>
            </a:r>
            <a:r>
              <a:rPr lang="en-US" altLang="ko-KR" sz="4000" b="1" dirty="0"/>
              <a:t>)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E10BF3-26E4-5618-406A-3555E8E99370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6FEBB9-C4C6-F1E8-D88D-88F534934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82" y="774797"/>
            <a:ext cx="9516803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97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4D0AB-22D3-73FE-3281-DA3FA3B5A33D}"/>
              </a:ext>
            </a:extLst>
          </p:cNvPr>
          <p:cNvSpPr txBox="1"/>
          <p:nvPr/>
        </p:nvSpPr>
        <p:spPr>
          <a:xfrm>
            <a:off x="2533922" y="5524790"/>
            <a:ext cx="69064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latin typeface="Iropke Batang"/>
              </a:rPr>
              <a:t>두 </a:t>
            </a:r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사이에는 어떤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관계</a:t>
            </a:r>
            <a:r>
              <a:rPr lang="ko-KR" altLang="en-US" sz="2800" b="1" dirty="0">
                <a:latin typeface="Iropke Batang"/>
              </a:rPr>
              <a:t>가 있을까요</a:t>
            </a:r>
            <a:r>
              <a:rPr lang="en-US" altLang="ko-KR" sz="2800" b="1" dirty="0">
                <a:latin typeface="Iropke Batang"/>
              </a:rPr>
              <a:t>?</a:t>
            </a:r>
            <a:endParaRPr lang="en-US" altLang="ko-KR" sz="2800" b="1" i="0" dirty="0">
              <a:effectLst/>
              <a:latin typeface="Iropke Batang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853FF0-273A-6861-B6E7-B66B4671F227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02CF75-0A5B-3B4B-96F8-4304AD6A7902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graphicFrame>
        <p:nvGraphicFramePr>
          <p:cNvPr id="13" name="표 36">
            <a:extLst>
              <a:ext uri="{FF2B5EF4-FFF2-40B4-BE49-F238E27FC236}">
                <a16:creationId xmlns:a16="http://schemas.microsoft.com/office/drawing/2014/main" id="{3D3E028B-3FD3-3516-2D14-3D62B484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043798"/>
              </p:ext>
            </p:extLst>
          </p:nvPr>
        </p:nvGraphicFramePr>
        <p:xfrm>
          <a:off x="1024035" y="3292406"/>
          <a:ext cx="4963108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287780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863918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  <a:gridCol w="1730005">
                  <a:extLst>
                    <a:ext uri="{9D8B030D-6E8A-4147-A177-3AD203B41FA5}">
                      <a16:colId xmlns:a16="http://schemas.microsoft.com/office/drawing/2014/main" val="37869813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회원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hello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Ex123!!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062-111-2222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haha12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Pwd23@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하동훈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010-2222-2222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 err="1"/>
                        <a:t>newMan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New123!!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신입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010-6666-6666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graphicFrame>
        <p:nvGraphicFramePr>
          <p:cNvPr id="18" name="표 36">
            <a:extLst>
              <a:ext uri="{FF2B5EF4-FFF2-40B4-BE49-F238E27FC236}">
                <a16:creationId xmlns:a16="http://schemas.microsoft.com/office/drawing/2014/main" id="{580BD402-0619-042A-1B01-FF047B6CD8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420560"/>
              </p:ext>
            </p:extLst>
          </p:nvPr>
        </p:nvGraphicFramePr>
        <p:xfrm>
          <a:off x="6925208" y="3248485"/>
          <a:ext cx="3663087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8068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473518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14150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P0001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헤어드라이기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30000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1500000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P0003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600000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59A1B8EA-CD27-4867-F97D-3411D91075F9}"/>
              </a:ext>
            </a:extLst>
          </p:cNvPr>
          <p:cNvSpPr txBox="1"/>
          <p:nvPr/>
        </p:nvSpPr>
        <p:spPr>
          <a:xfrm>
            <a:off x="1092103" y="2391507"/>
            <a:ext cx="1246908" cy="7078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회원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DB942-BAF4-827E-9CB6-7A83B9366179}"/>
              </a:ext>
            </a:extLst>
          </p:cNvPr>
          <p:cNvSpPr txBox="1"/>
          <p:nvPr/>
        </p:nvSpPr>
        <p:spPr>
          <a:xfrm>
            <a:off x="6925208" y="2330338"/>
            <a:ext cx="1246908" cy="7078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상품</a:t>
            </a:r>
          </a:p>
        </p:txBody>
      </p:sp>
    </p:spTree>
    <p:extLst>
      <p:ext uri="{BB962C8B-B14F-4D97-AF65-F5344CB8AC3E}">
        <p14:creationId xmlns:p14="http://schemas.microsoft.com/office/powerpoint/2010/main" val="213947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02184D-20CC-01DD-E2AD-EBDD4E63BEBE}"/>
              </a:ext>
            </a:extLst>
          </p:cNvPr>
          <p:cNvSpPr txBox="1"/>
          <p:nvPr/>
        </p:nvSpPr>
        <p:spPr>
          <a:xfrm>
            <a:off x="52611" y="115564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6F4C9-AEE7-B89E-207D-C01E87F3C1C8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16005-6AB4-9DC9-C0AD-07F29C86235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EF45B6E-F7DB-1CED-B961-AF95D826F751}"/>
              </a:ext>
            </a:extLst>
          </p:cNvPr>
          <p:cNvCxnSpPr/>
          <p:nvPr/>
        </p:nvCxnSpPr>
        <p:spPr>
          <a:xfrm>
            <a:off x="6204625" y="2351002"/>
            <a:ext cx="0" cy="35231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FC1131C-CE65-8CF1-8EE5-FD27DF5E508A}"/>
              </a:ext>
            </a:extLst>
          </p:cNvPr>
          <p:cNvSpPr txBox="1"/>
          <p:nvPr/>
        </p:nvSpPr>
        <p:spPr>
          <a:xfrm>
            <a:off x="6498883" y="3020964"/>
            <a:ext cx="542658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 err="1">
                <a:solidFill>
                  <a:srgbClr val="FF0000"/>
                </a:solidFill>
                <a:latin typeface="Iropke Batang"/>
              </a:rPr>
              <a:t>관계</a:t>
            </a:r>
            <a:r>
              <a:rPr lang="ko-KR" altLang="en-US" sz="2400" b="1" dirty="0" err="1">
                <a:latin typeface="Iropke Batang"/>
              </a:rPr>
              <a:t>란</a:t>
            </a:r>
            <a:r>
              <a:rPr lang="en-US" altLang="ko-KR" sz="2400" b="1" dirty="0">
                <a:latin typeface="Iropke Batang"/>
              </a:rPr>
              <a:t>? </a:t>
            </a:r>
          </a:p>
          <a:p>
            <a:endParaRPr lang="en-US" altLang="ko-KR" sz="2400" b="1" dirty="0">
              <a:latin typeface="Iropke Batang"/>
            </a:endParaRPr>
          </a:p>
          <a:p>
            <a:r>
              <a:rPr lang="ko-KR" altLang="en-US" b="1" dirty="0" err="1"/>
              <a:t>엔터티</a:t>
            </a:r>
            <a:r>
              <a:rPr lang="ko-KR" altLang="en-US" b="1" dirty="0"/>
              <a:t> 간에 의미 있는 정보가 있는지 확인해보고 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의미를 관계로 설정해 데이터를 표현하는 방법</a:t>
            </a:r>
            <a:endParaRPr lang="en-US" altLang="ko-KR" b="1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249DFB8-433C-6DDB-2AE3-8D8EAA0A0658}"/>
              </a:ext>
            </a:extLst>
          </p:cNvPr>
          <p:cNvCxnSpPr>
            <a:cxnSpLocks/>
          </p:cNvCxnSpPr>
          <p:nvPr/>
        </p:nvCxnSpPr>
        <p:spPr>
          <a:xfrm>
            <a:off x="1092103" y="3445493"/>
            <a:ext cx="259089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23F5BC5-3AEC-D07D-3BD4-3D0D6D7A48D5}"/>
              </a:ext>
            </a:extLst>
          </p:cNvPr>
          <p:cNvGrpSpPr/>
          <p:nvPr/>
        </p:nvGrpSpPr>
        <p:grpSpPr>
          <a:xfrm>
            <a:off x="228025" y="2967225"/>
            <a:ext cx="5682343" cy="1715732"/>
            <a:chOff x="228025" y="2967225"/>
            <a:chExt cx="5682343" cy="171573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D3D02A9-E547-C2DE-1F6D-D9CD48490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8025" y="2967225"/>
              <a:ext cx="5682343" cy="171573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EBE77AC-F5B4-EFFA-90E9-E832AAEBA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6552" y="3705386"/>
              <a:ext cx="2864882" cy="8755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69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659698" y="2268595"/>
            <a:ext cx="5628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뭐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WHAT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05A72A-7860-6272-FDF7-6458FE10D79B}"/>
              </a:ext>
            </a:extLst>
          </p:cNvPr>
          <p:cNvSpPr txBox="1"/>
          <p:nvPr/>
        </p:nvSpPr>
        <p:spPr>
          <a:xfrm>
            <a:off x="659698" y="3303633"/>
            <a:ext cx="7195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어떻게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HOW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쓰이지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F6131D-B0DF-0FF6-0188-CD19FB6C23DF}"/>
              </a:ext>
            </a:extLst>
          </p:cNvPr>
          <p:cNvSpPr txBox="1"/>
          <p:nvPr/>
        </p:nvSpPr>
        <p:spPr>
          <a:xfrm>
            <a:off x="659698" y="4338671"/>
            <a:ext cx="8693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데이터베이스를 우리가 왜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WHY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배워야 하지</a:t>
            </a:r>
            <a:r>
              <a:rPr lang="en-US" altLang="ko-KR" sz="2800" b="1" dirty="0"/>
              <a:t>? 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9" name="그래픽 8" descr="데이터베이스 단색으로 채워진">
            <a:extLst>
              <a:ext uri="{FF2B5EF4-FFF2-40B4-BE49-F238E27FC236}">
                <a16:creationId xmlns:a16="http://schemas.microsoft.com/office/drawing/2014/main" id="{9FED4C58-4838-D993-910E-1EDC28AFD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99199" y="1932525"/>
            <a:ext cx="2833103" cy="28331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34A719-F6D9-E833-15F6-52F8C115B889}"/>
              </a:ext>
            </a:extLst>
          </p:cNvPr>
          <p:cNvSpPr txBox="1"/>
          <p:nvPr/>
        </p:nvSpPr>
        <p:spPr>
          <a:xfrm>
            <a:off x="9420688" y="4554114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(</a:t>
            </a:r>
            <a:r>
              <a:rPr lang="ko-KR" altLang="en-US" sz="1400" b="1" dirty="0"/>
              <a:t>데이터베이스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7677972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EABE9E2-B195-B5BF-7F9A-3A1FE47D664D}"/>
              </a:ext>
            </a:extLst>
          </p:cNvPr>
          <p:cNvSpPr txBox="1"/>
          <p:nvPr/>
        </p:nvSpPr>
        <p:spPr>
          <a:xfrm>
            <a:off x="4106224" y="4953127"/>
            <a:ext cx="4750906" cy="1666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hello</a:t>
            </a:r>
            <a:r>
              <a:rPr lang="ko-KR" altLang="en-US" sz="1400" b="1" dirty="0"/>
              <a:t> 회원이 </a:t>
            </a:r>
            <a:r>
              <a:rPr lang="ko-KR" altLang="en-US" sz="1400" b="1" dirty="0" err="1"/>
              <a:t>헤어드라이기를</a:t>
            </a:r>
            <a:r>
              <a:rPr lang="ko-KR" altLang="en-US" sz="1400" b="1" dirty="0"/>
              <a:t> 주문합니다</a:t>
            </a:r>
            <a:r>
              <a:rPr lang="en-US" altLang="ko-KR" sz="1400" b="1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hello</a:t>
            </a:r>
            <a:r>
              <a:rPr lang="ko-KR" altLang="en-US" sz="1400" b="1" dirty="0"/>
              <a:t> 회원이 에어컨을 주문합니다</a:t>
            </a:r>
            <a:r>
              <a:rPr lang="en-US" altLang="ko-KR" sz="1400" b="1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haha12 </a:t>
            </a:r>
            <a:r>
              <a:rPr lang="ko-KR" altLang="en-US" sz="1400" b="1" dirty="0"/>
              <a:t>회원이 </a:t>
            </a:r>
            <a:r>
              <a:rPr lang="ko-KR" altLang="en-US" sz="1400" b="1" dirty="0" err="1"/>
              <a:t>헤어드라이기를</a:t>
            </a:r>
            <a:r>
              <a:rPr lang="ko-KR" altLang="en-US" sz="1400" b="1" dirty="0"/>
              <a:t> 주문합니다</a:t>
            </a:r>
            <a:r>
              <a:rPr lang="en-US" altLang="ko-KR" sz="1400" b="1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haha12 </a:t>
            </a:r>
            <a:r>
              <a:rPr lang="ko-KR" altLang="en-US" sz="1400" b="1" dirty="0"/>
              <a:t>회원이 세탁기를 주문합니다</a:t>
            </a:r>
            <a:r>
              <a:rPr lang="en-US" altLang="ko-KR" sz="1400" b="1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/>
              <a:t>….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C7501D-04D1-F1A9-A0F1-33035D4613AE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3F8040E-A635-AED7-3F6C-7831A64B5171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2339011" y="2684281"/>
            <a:ext cx="4586197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" name="표 36">
            <a:extLst>
              <a:ext uri="{FF2B5EF4-FFF2-40B4-BE49-F238E27FC236}">
                <a16:creationId xmlns:a16="http://schemas.microsoft.com/office/drawing/2014/main" id="{E3D8824C-BB46-1569-82B7-A2040EC4F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513737"/>
              </p:ext>
            </p:extLst>
          </p:nvPr>
        </p:nvGraphicFramePr>
        <p:xfrm>
          <a:off x="1024035" y="3292406"/>
          <a:ext cx="4963108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287780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863918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  <a:gridCol w="1730005">
                  <a:extLst>
                    <a:ext uri="{9D8B030D-6E8A-4147-A177-3AD203B41FA5}">
                      <a16:colId xmlns:a16="http://schemas.microsoft.com/office/drawing/2014/main" val="37869813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회원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hello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Ex123!!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062-111-2222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haha12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Pwd23@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하동훈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010-2222-2222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 err="1"/>
                        <a:t>newMan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New123!!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신입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010-6666-6666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graphicFrame>
        <p:nvGraphicFramePr>
          <p:cNvPr id="8" name="표 36">
            <a:extLst>
              <a:ext uri="{FF2B5EF4-FFF2-40B4-BE49-F238E27FC236}">
                <a16:creationId xmlns:a16="http://schemas.microsoft.com/office/drawing/2014/main" id="{CB69B9E6-1EA4-B2DC-0959-866477E3AA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599631"/>
              </p:ext>
            </p:extLst>
          </p:nvPr>
        </p:nvGraphicFramePr>
        <p:xfrm>
          <a:off x="6925208" y="3248485"/>
          <a:ext cx="3663087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8068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473518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14150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P0001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헤어드라이기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30000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1500000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P0003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600000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314995F-05CF-20D9-B40E-9852ADAEACB3}"/>
              </a:ext>
            </a:extLst>
          </p:cNvPr>
          <p:cNvSpPr txBox="1"/>
          <p:nvPr/>
        </p:nvSpPr>
        <p:spPr>
          <a:xfrm>
            <a:off x="1092103" y="2330338"/>
            <a:ext cx="1246908" cy="7078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회원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A99CA1-6A99-22AE-C319-8323E95BFAA1}"/>
              </a:ext>
            </a:extLst>
          </p:cNvPr>
          <p:cNvSpPr txBox="1"/>
          <p:nvPr/>
        </p:nvSpPr>
        <p:spPr>
          <a:xfrm>
            <a:off x="6925208" y="2330338"/>
            <a:ext cx="1246908" cy="7078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상품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F906AF-784B-109B-9138-4FB616C3A04F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solidFill>
                  <a:srgbClr val="FF0000"/>
                </a:solidFill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ERD</a:t>
            </a:r>
            <a:endParaRPr lang="en-US" altLang="ko-KR" b="1" dirty="0">
              <a:latin typeface="Iropke Batang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780DFA-8149-7D14-0471-26242238BEE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</p:spTree>
    <p:extLst>
      <p:ext uri="{BB962C8B-B14F-4D97-AF65-F5344CB8AC3E}">
        <p14:creationId xmlns:p14="http://schemas.microsoft.com/office/powerpoint/2010/main" val="414438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1ECA402-7429-8972-B1AB-943CD92F7B2F}"/>
              </a:ext>
            </a:extLst>
          </p:cNvPr>
          <p:cNvSpPr txBox="1"/>
          <p:nvPr/>
        </p:nvSpPr>
        <p:spPr>
          <a:xfrm>
            <a:off x="168728" y="2274708"/>
            <a:ext cx="11854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ERD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:</a:t>
            </a:r>
            <a:r>
              <a:rPr lang="ko-KR" altLang="en-US" sz="2800" b="1" dirty="0"/>
              <a:t> </a:t>
            </a:r>
            <a:r>
              <a:rPr lang="ko-KR" altLang="en-US" b="1" dirty="0" err="1"/>
              <a:t>엔터티</a:t>
            </a:r>
            <a:r>
              <a:rPr lang="en-US" altLang="ko-KR" b="1" dirty="0"/>
              <a:t>(</a:t>
            </a:r>
            <a:r>
              <a:rPr lang="en-US" altLang="ko-KR" b="1" dirty="0">
                <a:solidFill>
                  <a:srgbClr val="FF0000"/>
                </a:solidFill>
              </a:rPr>
              <a:t>Entity</a:t>
            </a:r>
            <a:r>
              <a:rPr lang="en-US" altLang="ko-KR" b="1" dirty="0"/>
              <a:t>)</a:t>
            </a:r>
            <a:r>
              <a:rPr lang="ko-KR" altLang="en-US" b="1" dirty="0"/>
              <a:t>와 </a:t>
            </a:r>
            <a:r>
              <a:rPr lang="ko-KR" altLang="en-US" b="1" dirty="0" err="1"/>
              <a:t>엔터티</a:t>
            </a:r>
            <a:r>
              <a:rPr lang="ko-KR" altLang="en-US" b="1" dirty="0"/>
              <a:t> 간의 관계</a:t>
            </a:r>
            <a:r>
              <a:rPr lang="en-US" altLang="ko-KR" b="1" dirty="0"/>
              <a:t>(</a:t>
            </a:r>
            <a:r>
              <a:rPr lang="en-US" altLang="ko-KR" b="1" dirty="0">
                <a:solidFill>
                  <a:srgbClr val="FF0000"/>
                </a:solidFill>
              </a:rPr>
              <a:t>Relationship</a:t>
            </a:r>
            <a:r>
              <a:rPr lang="en-US" altLang="ko-KR" b="1" dirty="0"/>
              <a:t>)</a:t>
            </a:r>
            <a:r>
              <a:rPr lang="ko-KR" altLang="en-US" b="1" dirty="0"/>
              <a:t>를 발견하고</a:t>
            </a:r>
            <a:r>
              <a:rPr lang="en-US" altLang="ko-KR" b="1" dirty="0"/>
              <a:t>, </a:t>
            </a:r>
            <a:r>
              <a:rPr lang="ko-KR" altLang="en-US" b="1" dirty="0"/>
              <a:t>이를 </a:t>
            </a:r>
            <a:r>
              <a:rPr lang="ko-KR" altLang="en-US" sz="2400" b="1" dirty="0"/>
              <a:t>그림</a:t>
            </a:r>
            <a:r>
              <a:rPr lang="en-US" altLang="ko-KR" sz="2400" b="1" dirty="0"/>
              <a:t>(</a:t>
            </a:r>
            <a:r>
              <a:rPr lang="en-US" altLang="ko-KR" sz="2400" b="1" dirty="0">
                <a:solidFill>
                  <a:srgbClr val="FF0000"/>
                </a:solidFill>
              </a:rPr>
              <a:t>Diagram</a:t>
            </a:r>
            <a:r>
              <a:rPr lang="en-US" altLang="ko-KR" sz="2400" b="1" dirty="0"/>
              <a:t>) </a:t>
            </a:r>
            <a:r>
              <a:rPr lang="ko-KR" altLang="en-US" sz="2400" b="1" dirty="0"/>
              <a:t>으로 표현</a:t>
            </a:r>
            <a:endParaRPr lang="en-US" altLang="ko-KR" b="1" dirty="0"/>
          </a:p>
        </p:txBody>
      </p:sp>
      <p:pic>
        <p:nvPicPr>
          <p:cNvPr id="77" name="그림 76">
            <a:extLst>
              <a:ext uri="{FF2B5EF4-FFF2-40B4-BE49-F238E27FC236}">
                <a16:creationId xmlns:a16="http://schemas.microsoft.com/office/drawing/2014/main" id="{F5718743-2D15-E338-66A0-70F1D404E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737" y="3306330"/>
            <a:ext cx="9706526" cy="2902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88B3FC-89FA-C5A5-3742-034DB13CE2BF}"/>
              </a:ext>
            </a:extLst>
          </p:cNvPr>
          <p:cNvSpPr txBox="1"/>
          <p:nvPr/>
        </p:nvSpPr>
        <p:spPr>
          <a:xfrm>
            <a:off x="380342" y="1071600"/>
            <a:ext cx="66799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latin typeface="Iropke Batang"/>
              </a:rPr>
              <a:t>엔터티</a:t>
            </a:r>
            <a:r>
              <a:rPr lang="ko-KR" altLang="en-US" sz="2800" b="1" dirty="0">
                <a:latin typeface="Iropke Batang"/>
              </a:rPr>
              <a:t>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속성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인스턴스 </a:t>
            </a:r>
            <a:r>
              <a:rPr lang="en-US" altLang="ko-KR" sz="2800" b="1" dirty="0">
                <a:latin typeface="Iropke Batang"/>
              </a:rPr>
              <a:t>, </a:t>
            </a:r>
            <a:r>
              <a:rPr lang="ko-KR" altLang="en-US" sz="2800" b="1" dirty="0">
                <a:latin typeface="Iropke Batang"/>
              </a:rPr>
              <a:t>관계</a:t>
            </a:r>
            <a:r>
              <a:rPr lang="en-US" altLang="ko-KR" sz="2800" b="1" dirty="0">
                <a:latin typeface="Iropke Batang"/>
              </a:rPr>
              <a:t> , </a:t>
            </a:r>
            <a:r>
              <a:rPr lang="en-US" altLang="ko-KR" sz="2800" b="1" dirty="0">
                <a:solidFill>
                  <a:srgbClr val="FF0000"/>
                </a:solidFill>
                <a:latin typeface="Iropke Batang"/>
              </a:rPr>
              <a:t>ERD</a:t>
            </a:r>
            <a:endParaRPr lang="en-US" altLang="ko-KR" b="1" dirty="0">
              <a:solidFill>
                <a:srgbClr val="FF0000"/>
              </a:solidFill>
              <a:latin typeface="Iropke Batang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5E821-A0D2-F662-94BA-01A882E5C73E}"/>
              </a:ext>
            </a:extLst>
          </p:cNvPr>
          <p:cNvSpPr txBox="1"/>
          <p:nvPr/>
        </p:nvSpPr>
        <p:spPr>
          <a:xfrm>
            <a:off x="380342" y="648761"/>
            <a:ext cx="14235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highlight>
                  <a:srgbClr val="FFFF00"/>
                </a:highlight>
                <a:latin typeface="Iropke Batang"/>
              </a:rPr>
              <a:t>Keyword </a:t>
            </a:r>
            <a:r>
              <a:rPr lang="ko-KR" altLang="en-US" sz="1600" b="1" dirty="0">
                <a:highlight>
                  <a:srgbClr val="FFFF00"/>
                </a:highlight>
                <a:latin typeface="Iropke Batang"/>
              </a:rPr>
              <a:t>체크</a:t>
            </a:r>
            <a:endParaRPr lang="en-US" altLang="ko-KR" sz="1100" b="1" dirty="0">
              <a:highlight>
                <a:srgbClr val="FFFF00"/>
              </a:highlight>
              <a:latin typeface="Iropke Batang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2C9EDE-D254-AB08-C0B4-84FE08988AE4}"/>
              </a:ext>
            </a:extLst>
          </p:cNvPr>
          <p:cNvSpPr/>
          <p:nvPr/>
        </p:nvSpPr>
        <p:spPr>
          <a:xfrm>
            <a:off x="6657359" y="3225748"/>
            <a:ext cx="4291904" cy="311584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E60F87-9C74-097C-B488-4C53363439C5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2686694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02A87A1A-D6DD-B2B1-0EAA-1ED1B080FF7D}"/>
              </a:ext>
            </a:extLst>
          </p:cNvPr>
          <p:cNvSpPr txBox="1"/>
          <p:nvPr/>
        </p:nvSpPr>
        <p:spPr>
          <a:xfrm>
            <a:off x="505736" y="859130"/>
            <a:ext cx="6875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</a:t>
            </a:r>
            <a:r>
              <a:rPr lang="ko-KR" altLang="en-US" dirty="0" err="1"/>
              <a:t>엔터티를</a:t>
            </a:r>
            <a:r>
              <a:rPr lang="ko-KR" altLang="en-US" dirty="0"/>
              <a:t> 그린다</a:t>
            </a:r>
            <a:r>
              <a:rPr lang="en-US" altLang="ko-KR" dirty="0"/>
              <a:t>.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요즘 트렌드는 속성을 논리적 모델링에서 작성</a:t>
            </a:r>
            <a:r>
              <a:rPr lang="en-US" altLang="ko-KR" sz="1600" b="1" dirty="0"/>
              <a:t>)</a:t>
            </a:r>
          </a:p>
          <a:p>
            <a:pPr marL="342900" indent="-342900">
              <a:buAutoNum type="arabicPeriod"/>
            </a:pPr>
            <a:endParaRPr lang="en-US" altLang="ko-KR" sz="1200" b="1" dirty="0"/>
          </a:p>
          <a:p>
            <a:r>
              <a:rPr lang="en-US" altLang="ko-KR" dirty="0"/>
              <a:t>(2) </a:t>
            </a:r>
            <a:r>
              <a:rPr lang="ko-KR" altLang="en-US" dirty="0" err="1"/>
              <a:t>엔터티를</a:t>
            </a:r>
            <a:r>
              <a:rPr lang="ko-KR" altLang="en-US" dirty="0"/>
              <a:t> 적절히 배치한다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1977414-01A3-743A-4216-7CF584AE5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233" y="-25758"/>
            <a:ext cx="4169767" cy="1440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B11D3-98B5-3935-4E97-6DD6FFB42D10}"/>
              </a:ext>
            </a:extLst>
          </p:cNvPr>
          <p:cNvSpPr txBox="1"/>
          <p:nvPr/>
        </p:nvSpPr>
        <p:spPr>
          <a:xfrm>
            <a:off x="2689048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08C7BD-2A7F-5AC3-E4E5-339A9ECA5D74}"/>
              </a:ext>
            </a:extLst>
          </p:cNvPr>
          <p:cNvSpPr txBox="1"/>
          <p:nvPr/>
        </p:nvSpPr>
        <p:spPr>
          <a:xfrm>
            <a:off x="8190625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3413E0-5ED3-0696-8B78-ECB8287E98E1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7774365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EFC115F9-1EF0-8C22-2524-1157EB104E3E}"/>
              </a:ext>
            </a:extLst>
          </p:cNvPr>
          <p:cNvSpPr txBox="1"/>
          <p:nvPr/>
        </p:nvSpPr>
        <p:spPr>
          <a:xfrm>
            <a:off x="616128" y="837292"/>
            <a:ext cx="5479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(3) </a:t>
            </a:r>
            <a:r>
              <a:rPr lang="ko-KR" altLang="en-US" dirty="0"/>
              <a:t>관계를 설정한다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     =&gt; </a:t>
            </a:r>
            <a:r>
              <a:rPr lang="ko-KR" altLang="en-US" sz="1600" b="1" dirty="0"/>
              <a:t>서로 관계가 있는 </a:t>
            </a:r>
            <a:r>
              <a:rPr lang="ko-KR" altLang="en-US" sz="1600" b="1" dirty="0" err="1"/>
              <a:t>엔터티끼리</a:t>
            </a:r>
            <a:r>
              <a:rPr lang="ko-KR" altLang="en-US" sz="1600" b="1" dirty="0"/>
              <a:t> 선으로 이어준다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07AD7D-097E-1675-9BCC-EA71627E4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233" y="-51516"/>
            <a:ext cx="4169767" cy="1440971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8D20CBC-00A2-3688-9AC0-19978E26B69A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511100" y="2908218"/>
            <a:ext cx="4679525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56A8CDA-21F5-9197-A544-EC6F980A2AB4}"/>
              </a:ext>
            </a:extLst>
          </p:cNvPr>
          <p:cNvSpPr txBox="1"/>
          <p:nvPr/>
        </p:nvSpPr>
        <p:spPr>
          <a:xfrm>
            <a:off x="2689048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0818F-11D8-CAE5-0B08-AB1F4993F215}"/>
              </a:ext>
            </a:extLst>
          </p:cNvPr>
          <p:cNvSpPr txBox="1"/>
          <p:nvPr/>
        </p:nvSpPr>
        <p:spPr>
          <a:xfrm>
            <a:off x="8190625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3B6A19-4D63-F7FA-C095-BF5B697C8D97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92900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839C15D0-C481-EEC2-6430-632B50F079B5}"/>
              </a:ext>
            </a:extLst>
          </p:cNvPr>
          <p:cNvSpPr txBox="1"/>
          <p:nvPr/>
        </p:nvSpPr>
        <p:spPr>
          <a:xfrm>
            <a:off x="440687" y="822011"/>
            <a:ext cx="547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(4)  </a:t>
            </a:r>
            <a:r>
              <a:rPr lang="ko-KR" altLang="en-US" dirty="0"/>
              <a:t>관계명을 기술한다</a:t>
            </a:r>
            <a:r>
              <a:rPr lang="en-US" altLang="ko-KR" dirty="0"/>
              <a:t> 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이건 생략해도 됨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DBF508-7CF7-9BE9-400A-9DBCDA442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233" y="-51516"/>
            <a:ext cx="4169767" cy="144097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24FE6A-C663-4E6D-A782-0C606A1F8501}"/>
              </a:ext>
            </a:extLst>
          </p:cNvPr>
          <p:cNvSpPr txBox="1"/>
          <p:nvPr/>
        </p:nvSpPr>
        <p:spPr>
          <a:xfrm>
            <a:off x="3591649" y="2525441"/>
            <a:ext cx="1142956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주문하다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FE273AA4-8B8B-1F25-9EB0-D0E2C1D359D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511100" y="2908218"/>
            <a:ext cx="4679525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ABAD7F3-5192-D8D6-D335-FDF36394EE5F}"/>
              </a:ext>
            </a:extLst>
          </p:cNvPr>
          <p:cNvSpPr txBox="1"/>
          <p:nvPr/>
        </p:nvSpPr>
        <p:spPr>
          <a:xfrm>
            <a:off x="2689048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B7387E-A8E0-E2B6-2E8E-D399E453E1AB}"/>
              </a:ext>
            </a:extLst>
          </p:cNvPr>
          <p:cNvSpPr txBox="1"/>
          <p:nvPr/>
        </p:nvSpPr>
        <p:spPr>
          <a:xfrm>
            <a:off x="8190625" y="2677385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4881E1-BC96-CE96-3B87-ED9515AF10FD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5E2FA8-9BF7-9A39-6D87-D6E8119708CB}"/>
              </a:ext>
            </a:extLst>
          </p:cNvPr>
          <p:cNvSpPr txBox="1"/>
          <p:nvPr/>
        </p:nvSpPr>
        <p:spPr>
          <a:xfrm>
            <a:off x="6967120" y="2954384"/>
            <a:ext cx="1142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주문되다</a:t>
            </a:r>
          </a:p>
        </p:txBody>
      </p:sp>
    </p:spTree>
    <p:extLst>
      <p:ext uri="{BB962C8B-B14F-4D97-AF65-F5344CB8AC3E}">
        <p14:creationId xmlns:p14="http://schemas.microsoft.com/office/powerpoint/2010/main" val="20991115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E9C3580-4E64-3644-8766-1A48B6020EB0}"/>
              </a:ext>
            </a:extLst>
          </p:cNvPr>
          <p:cNvSpPr txBox="1"/>
          <p:nvPr/>
        </p:nvSpPr>
        <p:spPr>
          <a:xfrm>
            <a:off x="465721" y="877343"/>
            <a:ext cx="74142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(5) </a:t>
            </a:r>
            <a:r>
              <a:rPr lang="ko-KR" altLang="en-US" dirty="0"/>
              <a:t>관계의 </a:t>
            </a:r>
            <a:r>
              <a:rPr lang="ko-KR" altLang="en-US" b="1" dirty="0">
                <a:solidFill>
                  <a:srgbClr val="FF0000"/>
                </a:solidFill>
              </a:rPr>
              <a:t>참여도</a:t>
            </a:r>
            <a:r>
              <a:rPr lang="en-US" altLang="ko-KR" b="1" dirty="0">
                <a:solidFill>
                  <a:srgbClr val="FF0000"/>
                </a:solidFill>
              </a:rPr>
              <a:t>(=Cardinality)</a:t>
            </a:r>
            <a:r>
              <a:rPr lang="ko-KR" altLang="en-US" dirty="0"/>
              <a:t>를 기술한다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참여도란</a:t>
            </a:r>
            <a:r>
              <a:rPr lang="en-US" altLang="ko-KR" dirty="0"/>
              <a:t> </a:t>
            </a:r>
            <a:r>
              <a:rPr lang="ko-KR" altLang="en-US" dirty="0"/>
              <a:t>엔티티 안의 인스턴스들이 </a:t>
            </a:r>
            <a:r>
              <a:rPr lang="ko-KR" altLang="en-US" b="1" dirty="0"/>
              <a:t>얼마나 관계에 참여하는지 의미함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dirty="0"/>
              <a:t>1:1 , 1:N , N:N </a:t>
            </a:r>
            <a:r>
              <a:rPr lang="ko-KR" altLang="en-US" dirty="0"/>
              <a:t>관계 등이 있으며 </a:t>
            </a:r>
            <a:r>
              <a:rPr lang="en-US" altLang="ko-KR" dirty="0"/>
              <a:t>, N </a:t>
            </a:r>
            <a:r>
              <a:rPr lang="ko-KR" altLang="en-US" dirty="0"/>
              <a:t>쪽에는 까치발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en-US" altLang="ko-KR" dirty="0"/>
              <a:t>) </a:t>
            </a:r>
            <a:r>
              <a:rPr lang="ko-KR" altLang="en-US" dirty="0"/>
              <a:t>로 표시한다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C0B31B-4CD9-F3FF-50B6-A4ED57D5E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233" y="-51516"/>
            <a:ext cx="4169767" cy="14409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4EBB86-6B7C-D53C-6FA6-70E37F6F2CED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DFB1864B-173D-CD38-F0C7-8CB6B092FA5D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3511100" y="3381131"/>
            <a:ext cx="4679525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08DEB03-F517-F4F8-CFE7-55DB6196857B}"/>
              </a:ext>
            </a:extLst>
          </p:cNvPr>
          <p:cNvSpPr txBox="1"/>
          <p:nvPr/>
        </p:nvSpPr>
        <p:spPr>
          <a:xfrm>
            <a:off x="2689048" y="3150298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BFB48F-9879-E8D6-67D8-6D42A5788205}"/>
              </a:ext>
            </a:extLst>
          </p:cNvPr>
          <p:cNvSpPr txBox="1"/>
          <p:nvPr/>
        </p:nvSpPr>
        <p:spPr>
          <a:xfrm>
            <a:off x="8190625" y="3150298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graphicFrame>
        <p:nvGraphicFramePr>
          <p:cNvPr id="23" name="표 36">
            <a:extLst>
              <a:ext uri="{FF2B5EF4-FFF2-40B4-BE49-F238E27FC236}">
                <a16:creationId xmlns:a16="http://schemas.microsoft.com/office/drawing/2014/main" id="{D6824F61-E527-E5CE-A66F-2027C9C969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140679"/>
              </p:ext>
            </p:extLst>
          </p:nvPr>
        </p:nvGraphicFramePr>
        <p:xfrm>
          <a:off x="1685094" y="3979039"/>
          <a:ext cx="3407539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287780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038354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회원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Hello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Ex123!!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이성철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Haha12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Pwd23@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하동훈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 err="1"/>
                        <a:t>newMan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New123!!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신입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graphicFrame>
        <p:nvGraphicFramePr>
          <p:cNvPr id="24" name="표 36">
            <a:extLst>
              <a:ext uri="{FF2B5EF4-FFF2-40B4-BE49-F238E27FC236}">
                <a16:creationId xmlns:a16="http://schemas.microsoft.com/office/drawing/2014/main" id="{21075588-74CD-AF0C-9381-E4E086168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156106"/>
              </p:ext>
            </p:extLst>
          </p:nvPr>
        </p:nvGraphicFramePr>
        <p:xfrm>
          <a:off x="6542465" y="3970726"/>
          <a:ext cx="3663087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8068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473518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14150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P0001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헤어드라이기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30000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1500000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P0003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600000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4B93483-E2AE-8F48-BCE9-D3A115306A4F}"/>
              </a:ext>
            </a:extLst>
          </p:cNvPr>
          <p:cNvSpPr txBox="1"/>
          <p:nvPr/>
        </p:nvSpPr>
        <p:spPr>
          <a:xfrm rot="10800000">
            <a:off x="3605692" y="3013501"/>
            <a:ext cx="3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F0000"/>
                </a:solidFill>
              </a:rPr>
              <a:t>&lt;</a:t>
            </a:r>
            <a:endParaRPr lang="ko-KR" altLang="en-US" sz="4800" dirty="0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1DCC5E4-7A87-543A-12DE-4ABE33F5FE87}"/>
              </a:ext>
            </a:extLst>
          </p:cNvPr>
          <p:cNvSpPr txBox="1"/>
          <p:nvPr/>
        </p:nvSpPr>
        <p:spPr>
          <a:xfrm rot="82691">
            <a:off x="7750235" y="2918536"/>
            <a:ext cx="3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F0000"/>
                </a:solidFill>
              </a:rPr>
              <a:t>&lt;</a:t>
            </a:r>
            <a:endParaRPr lang="ko-KR" alt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5441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E9C3580-4E64-3644-8766-1A48B6020EB0}"/>
              </a:ext>
            </a:extLst>
          </p:cNvPr>
          <p:cNvSpPr txBox="1"/>
          <p:nvPr/>
        </p:nvSpPr>
        <p:spPr>
          <a:xfrm>
            <a:off x="440683" y="881388"/>
            <a:ext cx="8469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(6) </a:t>
            </a:r>
            <a:r>
              <a:rPr lang="ko-KR" altLang="en-US" dirty="0"/>
              <a:t>관계의 </a:t>
            </a:r>
            <a:r>
              <a:rPr lang="ko-KR" altLang="en-US" b="1" dirty="0">
                <a:solidFill>
                  <a:srgbClr val="FF0000"/>
                </a:solidFill>
              </a:rPr>
              <a:t>필수여부</a:t>
            </a:r>
            <a:r>
              <a:rPr lang="en-US" altLang="ko-KR" b="1" dirty="0">
                <a:solidFill>
                  <a:srgbClr val="FF0000"/>
                </a:solidFill>
              </a:rPr>
              <a:t>(=Optionality)</a:t>
            </a:r>
            <a:r>
              <a:rPr lang="ko-KR" altLang="en-US" dirty="0"/>
              <a:t>를 기술한다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   필수여부란</a:t>
            </a:r>
            <a:r>
              <a:rPr lang="en-US" altLang="ko-KR" dirty="0"/>
              <a:t> </a:t>
            </a:r>
            <a:r>
              <a:rPr lang="ko-KR" altLang="en-US" dirty="0"/>
              <a:t>인스턴스들이 </a:t>
            </a:r>
            <a:r>
              <a:rPr lang="ko-KR" altLang="en-US" b="1" dirty="0"/>
              <a:t>관계에</a:t>
            </a:r>
            <a:r>
              <a:rPr lang="ko-KR" altLang="en-US" dirty="0"/>
              <a:t> </a:t>
            </a:r>
            <a:r>
              <a:rPr lang="ko-KR" altLang="en-US" b="1" dirty="0"/>
              <a:t>반드시 참여하는지를 의미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dirty="0"/>
              <a:t>    </a:t>
            </a:r>
            <a:r>
              <a:rPr lang="en-US" altLang="ko-KR" b="1" dirty="0"/>
              <a:t>|</a:t>
            </a:r>
            <a:r>
              <a:rPr lang="en-US" altLang="ko-KR" dirty="0"/>
              <a:t> </a:t>
            </a:r>
            <a:r>
              <a:rPr lang="ko-KR" altLang="en-US" dirty="0"/>
              <a:t>표시는 </a:t>
            </a:r>
            <a:r>
              <a:rPr lang="en-US" altLang="ko-KR" dirty="0"/>
              <a:t>1</a:t>
            </a:r>
            <a:r>
              <a:rPr lang="ko-KR" altLang="en-US" dirty="0"/>
              <a:t>개 최소 참여를 의미 </a:t>
            </a:r>
            <a:r>
              <a:rPr lang="en-US" altLang="ko-KR" dirty="0"/>
              <a:t>, </a:t>
            </a:r>
            <a:r>
              <a:rPr lang="en-US" altLang="ko-KR" b="1" dirty="0"/>
              <a:t>O</a:t>
            </a:r>
            <a:r>
              <a:rPr lang="en-US" altLang="ko-KR" dirty="0"/>
              <a:t> </a:t>
            </a:r>
            <a:r>
              <a:rPr lang="ko-KR" altLang="en-US" dirty="0"/>
              <a:t>표시는 </a:t>
            </a:r>
            <a:r>
              <a:rPr lang="en-US" altLang="ko-KR" dirty="0"/>
              <a:t>0</a:t>
            </a:r>
            <a:r>
              <a:rPr lang="ko-KR" altLang="en-US" dirty="0"/>
              <a:t>개 최소 참여를 의미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C0B31B-4CD9-F3FF-50B6-A4ED57D5E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233" y="-51516"/>
            <a:ext cx="4169767" cy="1440971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783E1A-DC8A-9AA5-3DB3-3221FE75DA66}"/>
              </a:ext>
            </a:extLst>
          </p:cNvPr>
          <p:cNvCxnSpPr>
            <a:cxnSpLocks/>
            <a:stCxn id="14" idx="3"/>
            <a:endCxn id="18" idx="1"/>
          </p:cNvCxnSpPr>
          <p:nvPr/>
        </p:nvCxnSpPr>
        <p:spPr>
          <a:xfrm>
            <a:off x="3511100" y="3381131"/>
            <a:ext cx="4679525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361C8FB-2DB3-FA83-1BA6-3C0C5C87A9B2}"/>
              </a:ext>
            </a:extLst>
          </p:cNvPr>
          <p:cNvSpPr txBox="1"/>
          <p:nvPr/>
        </p:nvSpPr>
        <p:spPr>
          <a:xfrm>
            <a:off x="2689048" y="3150298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B21942-DF10-BE43-72A3-A2868977D681}"/>
              </a:ext>
            </a:extLst>
          </p:cNvPr>
          <p:cNvSpPr txBox="1"/>
          <p:nvPr/>
        </p:nvSpPr>
        <p:spPr>
          <a:xfrm>
            <a:off x="8190625" y="3150298"/>
            <a:ext cx="82205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상품</a:t>
            </a:r>
          </a:p>
        </p:txBody>
      </p:sp>
      <p:graphicFrame>
        <p:nvGraphicFramePr>
          <p:cNvPr id="19" name="표 36">
            <a:extLst>
              <a:ext uri="{FF2B5EF4-FFF2-40B4-BE49-F238E27FC236}">
                <a16:creationId xmlns:a16="http://schemas.microsoft.com/office/drawing/2014/main" id="{D97280C5-8FFC-5D6C-F872-DC93B37680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063048"/>
              </p:ext>
            </p:extLst>
          </p:nvPr>
        </p:nvGraphicFramePr>
        <p:xfrm>
          <a:off x="1685094" y="4203482"/>
          <a:ext cx="3407539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287780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038354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회원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hello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Ex123!!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이성철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haha12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Pwd23@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하동훈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 err="1"/>
                        <a:t>newMan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New123!!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신입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graphicFrame>
        <p:nvGraphicFramePr>
          <p:cNvPr id="21" name="표 36">
            <a:extLst>
              <a:ext uri="{FF2B5EF4-FFF2-40B4-BE49-F238E27FC236}">
                <a16:creationId xmlns:a16="http://schemas.microsoft.com/office/drawing/2014/main" id="{95BC7761-48A5-07DF-8E15-2E0502B83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715143"/>
              </p:ext>
            </p:extLst>
          </p:nvPr>
        </p:nvGraphicFramePr>
        <p:xfrm>
          <a:off x="6542465" y="4195169"/>
          <a:ext cx="3663087" cy="140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8068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473518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114150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</a:t>
                      </a:r>
                      <a:r>
                        <a:rPr lang="en-US" altLang="ko-KR" sz="20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P0001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헤어드라이기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30000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P0002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1500000</a:t>
                      </a:r>
                      <a:endParaRPr lang="ko-KR" alt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P0003</a:t>
                      </a:r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600000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54848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06C775C-B48F-F2B8-6C00-6D3A9A773552}"/>
              </a:ext>
            </a:extLst>
          </p:cNvPr>
          <p:cNvSpPr txBox="1"/>
          <p:nvPr/>
        </p:nvSpPr>
        <p:spPr>
          <a:xfrm rot="10800000">
            <a:off x="3616575" y="3008058"/>
            <a:ext cx="3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&lt;</a:t>
            </a:r>
            <a:endParaRPr lang="ko-KR" altLang="en-US" sz="4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879C11-6E91-A0CB-DBB1-2EE20431181E}"/>
              </a:ext>
            </a:extLst>
          </p:cNvPr>
          <p:cNvSpPr txBox="1"/>
          <p:nvPr/>
        </p:nvSpPr>
        <p:spPr>
          <a:xfrm rot="82691">
            <a:off x="7743825" y="2919876"/>
            <a:ext cx="346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&lt;</a:t>
            </a:r>
            <a:endParaRPr lang="ko-KR" altLang="en-US" sz="4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53749A-89A4-35C0-DEDC-50DCEA01676E}"/>
              </a:ext>
            </a:extLst>
          </p:cNvPr>
          <p:cNvSpPr txBox="1"/>
          <p:nvPr/>
        </p:nvSpPr>
        <p:spPr>
          <a:xfrm>
            <a:off x="52611" y="89806"/>
            <a:ext cx="6094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2. </a:t>
            </a:r>
            <a:r>
              <a:rPr lang="ko-KR" altLang="en-US" sz="1800" b="1" dirty="0"/>
              <a:t>개념적 데이터 모델링</a:t>
            </a:r>
            <a:endParaRPr lang="en-US" altLang="ko-KR" sz="1800" b="1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B28FD602-8ACE-8D74-9813-E1A5FF5A4F32}"/>
              </a:ext>
            </a:extLst>
          </p:cNvPr>
          <p:cNvCxnSpPr/>
          <p:nvPr/>
        </p:nvCxnSpPr>
        <p:spPr>
          <a:xfrm>
            <a:off x="3804374" y="3155740"/>
            <a:ext cx="0" cy="4278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CFB76B7F-212B-DA21-BD3D-30B803BDFE05}"/>
              </a:ext>
            </a:extLst>
          </p:cNvPr>
          <p:cNvCxnSpPr/>
          <p:nvPr/>
        </p:nvCxnSpPr>
        <p:spPr>
          <a:xfrm>
            <a:off x="7917110" y="3167184"/>
            <a:ext cx="0" cy="4278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0ABDA93-D5DD-662D-BB8C-7E9693508273}"/>
              </a:ext>
            </a:extLst>
          </p:cNvPr>
          <p:cNvSpPr txBox="1"/>
          <p:nvPr/>
        </p:nvSpPr>
        <p:spPr>
          <a:xfrm>
            <a:off x="3711777" y="3141227"/>
            <a:ext cx="477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O</a:t>
            </a:r>
            <a:endParaRPr lang="ko-KR" alt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BDA19E-CC8B-ADB4-5F89-D48B7FA81F77}"/>
              </a:ext>
            </a:extLst>
          </p:cNvPr>
          <p:cNvSpPr txBox="1"/>
          <p:nvPr/>
        </p:nvSpPr>
        <p:spPr>
          <a:xfrm>
            <a:off x="7593950" y="3136059"/>
            <a:ext cx="477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</a:rPr>
              <a:t>O</a:t>
            </a:r>
            <a:endParaRPr lang="ko-KR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F266AB-CC17-6264-2543-BD6540A90CB7}"/>
              </a:ext>
            </a:extLst>
          </p:cNvPr>
          <p:cNvSpPr txBox="1"/>
          <p:nvPr/>
        </p:nvSpPr>
        <p:spPr>
          <a:xfrm rot="20690024" flipH="1">
            <a:off x="8934645" y="3461312"/>
            <a:ext cx="161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ERD </a:t>
            </a:r>
            <a:r>
              <a:rPr lang="ko-KR" altLang="en-US" sz="2000" b="1" dirty="0">
                <a:solidFill>
                  <a:srgbClr val="FF0000"/>
                </a:solidFill>
              </a:rPr>
              <a:t>완성</a:t>
            </a:r>
            <a:r>
              <a:rPr lang="en-US" altLang="ko-KR" sz="2000" b="1" dirty="0">
                <a:solidFill>
                  <a:srgbClr val="FF0000"/>
                </a:solidFill>
              </a:rPr>
              <a:t>!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3207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07284-96FE-A69C-D038-3B6A6491F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396" y="273284"/>
            <a:ext cx="11431525" cy="624791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실습 </a:t>
            </a:r>
            <a:r>
              <a:rPr lang="en-US" altLang="ko-KR" sz="2800" dirty="0"/>
              <a:t>) </a:t>
            </a:r>
            <a:r>
              <a:rPr lang="ko-KR" altLang="en-US" sz="2800" dirty="0"/>
              <a:t>다음 요구사항을 토대로 </a:t>
            </a:r>
            <a:r>
              <a:rPr lang="en-US" altLang="ko-KR" sz="2800" dirty="0"/>
              <a:t>ERD</a:t>
            </a:r>
            <a:r>
              <a:rPr lang="ko-KR" altLang="en-US" sz="2800" dirty="0"/>
              <a:t>를 그려봅시다</a:t>
            </a:r>
            <a:r>
              <a:rPr lang="en-US" altLang="ko-KR" sz="2800" dirty="0"/>
              <a:t>.</a:t>
            </a:r>
            <a:endParaRPr lang="ko-KR" altLang="en-US" sz="2800" dirty="0"/>
          </a:p>
        </p:txBody>
      </p:sp>
      <p:pic>
        <p:nvPicPr>
          <p:cNvPr id="9" name="그래픽 8" descr="남자 단색으로 채워진">
            <a:extLst>
              <a:ext uri="{FF2B5EF4-FFF2-40B4-BE49-F238E27FC236}">
                <a16:creationId xmlns:a16="http://schemas.microsoft.com/office/drawing/2014/main" id="{E1A99FA5-C8CB-FDA4-DF09-A640DA920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111671"/>
            <a:ext cx="1417971" cy="141797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B7C766E-67B2-4609-D4FE-6C0666DC16DA}"/>
              </a:ext>
            </a:extLst>
          </p:cNvPr>
          <p:cNvSpPr/>
          <p:nvPr/>
        </p:nvSpPr>
        <p:spPr>
          <a:xfrm>
            <a:off x="172396" y="1554982"/>
            <a:ext cx="1073177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요구 사항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E1421DE-97CA-36F9-3DD8-FBF0C2FCD6F0}"/>
              </a:ext>
            </a:extLst>
          </p:cNvPr>
          <p:cNvSpPr txBox="1">
            <a:spLocks/>
          </p:cNvSpPr>
          <p:nvPr/>
        </p:nvSpPr>
        <p:spPr>
          <a:xfrm>
            <a:off x="1611506" y="1414335"/>
            <a:ext cx="10192568" cy="4629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b="1" dirty="0"/>
              <a:t>A</a:t>
            </a:r>
            <a:r>
              <a:rPr lang="ko-KR" altLang="en-US" sz="1400" b="1" dirty="0"/>
              <a:t>대학교에서 프로그램을 하나 만들려고 하는데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다음과 같은 데이터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요구사항이 발생하였습니다</a:t>
            </a:r>
            <a:r>
              <a:rPr lang="en-US" altLang="ko-KR" sz="1400" b="1" dirty="0"/>
              <a:t>.  </a:t>
            </a:r>
          </a:p>
          <a:p>
            <a:endParaRPr lang="en-US" altLang="ko-KR" sz="1400" b="1" dirty="0"/>
          </a:p>
          <a:p>
            <a:endParaRPr lang="en-US" altLang="ko-KR" sz="1400" b="1" dirty="0"/>
          </a:p>
          <a:p>
            <a:r>
              <a:rPr lang="ko-KR" altLang="en-US" sz="1800" b="1" dirty="0"/>
              <a:t>학생</a:t>
            </a:r>
            <a:r>
              <a:rPr lang="ko-KR" altLang="en-US" sz="1400" b="1" dirty="0"/>
              <a:t>들의 정보를 저장할 저장소가 필요합니다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학생들의 </a:t>
            </a:r>
            <a:r>
              <a:rPr lang="ko-KR" altLang="en-US" sz="1800" b="1" dirty="0"/>
              <a:t>학번 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이름 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학과이름 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연락처</a:t>
            </a:r>
            <a:r>
              <a:rPr lang="ko-KR" altLang="en-US" sz="1400" b="1" dirty="0"/>
              <a:t> 정보를 입력 받아야 합니다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endParaRPr lang="en-US" altLang="ko-KR" sz="1800" b="1" dirty="0"/>
          </a:p>
          <a:p>
            <a:r>
              <a:rPr lang="ko-KR" altLang="en-US" sz="1800" b="1" dirty="0"/>
              <a:t>교수</a:t>
            </a:r>
            <a:r>
              <a:rPr lang="ko-KR" altLang="en-US" sz="1400" b="1" dirty="0"/>
              <a:t>님들의 정보도 저장해야 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교수님들의 </a:t>
            </a:r>
            <a:r>
              <a:rPr lang="ko-KR" altLang="en-US" sz="1800" b="1" dirty="0"/>
              <a:t>교수번호 </a:t>
            </a:r>
            <a:r>
              <a:rPr lang="en-US" altLang="ko-KR" sz="1800" b="1" dirty="0"/>
              <a:t>, </a:t>
            </a:r>
            <a:r>
              <a:rPr lang="ko-KR" altLang="en-US" sz="1800" b="1" dirty="0" err="1"/>
              <a:t>교수명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학과이름</a:t>
            </a:r>
            <a:r>
              <a:rPr lang="ko-KR" altLang="en-US" sz="1400" b="1" dirty="0"/>
              <a:t>을 입력 받아야 합니다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endParaRPr lang="en-US" altLang="ko-KR" sz="1400" b="1" dirty="0"/>
          </a:p>
          <a:p>
            <a:r>
              <a:rPr lang="ko-KR" altLang="en-US" sz="1400" b="1" dirty="0"/>
              <a:t>두 </a:t>
            </a:r>
            <a:r>
              <a:rPr lang="ko-KR" altLang="en-US" sz="1400" b="1" dirty="0" err="1"/>
              <a:t>엔터티</a:t>
            </a:r>
            <a:r>
              <a:rPr lang="ko-KR" altLang="en-US" sz="1400" b="1" dirty="0"/>
              <a:t> 사이에는 </a:t>
            </a:r>
            <a:r>
              <a:rPr lang="ko-KR" altLang="en-US" sz="1400" b="1" u="sng" dirty="0" err="1"/>
              <a:t>강의를듣다</a:t>
            </a:r>
            <a:r>
              <a:rPr lang="en-US" altLang="ko-KR" sz="1400" b="1" u="sng" dirty="0"/>
              <a:t>/</a:t>
            </a:r>
            <a:r>
              <a:rPr lang="ko-KR" altLang="en-US" sz="1400" b="1" u="sng" dirty="0" err="1"/>
              <a:t>강의를하다</a:t>
            </a:r>
            <a:r>
              <a:rPr lang="ko-KR" altLang="en-US" sz="1400" b="1" u="sng" dirty="0"/>
              <a:t> 라는 관계</a:t>
            </a:r>
            <a:r>
              <a:rPr lang="ko-KR" altLang="en-US" sz="1400" b="1" dirty="0"/>
              <a:t>가 있습니다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한 명의</a:t>
            </a:r>
            <a:r>
              <a:rPr lang="en-US" altLang="ko-KR" sz="1400" b="1" dirty="0"/>
              <a:t>(1)</a:t>
            </a:r>
            <a:r>
              <a:rPr lang="ko-KR" altLang="en-US" sz="1400" b="1" dirty="0"/>
              <a:t> 학생은 여러 교수</a:t>
            </a:r>
            <a:r>
              <a:rPr lang="en-US" altLang="ko-KR" sz="1400" b="1" dirty="0"/>
              <a:t>(N)</a:t>
            </a:r>
            <a:r>
              <a:rPr lang="ko-KR" altLang="en-US" sz="1400" b="1" dirty="0"/>
              <a:t>의 수업을 들을 수 있고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한 명의 교수</a:t>
            </a:r>
            <a:r>
              <a:rPr lang="en-US" altLang="ko-KR" sz="1400" b="1" dirty="0"/>
              <a:t>(1)</a:t>
            </a:r>
            <a:r>
              <a:rPr lang="ko-KR" altLang="en-US" sz="1400" b="1" dirty="0"/>
              <a:t>는 여러 학생</a:t>
            </a:r>
            <a:r>
              <a:rPr lang="en-US" altLang="ko-KR" sz="1400" b="1" dirty="0"/>
              <a:t>(N)</a:t>
            </a:r>
            <a:r>
              <a:rPr lang="ko-KR" altLang="en-US" sz="1400" b="1" dirty="0"/>
              <a:t>을 가르칠 수 있습니다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그리고 한 명의 학생은 최소 한 명의 교수에게 수업을 들어야 하며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한 명의 교수는 어느 학생도 강의하지 않을 수 있습니다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endParaRPr lang="en-US" altLang="ko-KR" sz="1400" b="1" dirty="0"/>
          </a:p>
          <a:p>
            <a:r>
              <a:rPr lang="ko-KR" altLang="en-US" sz="1400" b="1" dirty="0"/>
              <a:t>위 요구사항에서 순서대로 </a:t>
            </a:r>
            <a:r>
              <a:rPr lang="ko-KR" altLang="en-US" sz="1400" b="1" dirty="0" err="1"/>
              <a:t>엔터티와</a:t>
            </a:r>
            <a:r>
              <a:rPr lang="ko-KR" altLang="en-US" sz="1400" b="1" dirty="0"/>
              <a:t> 속성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관계를 추출하여 </a:t>
            </a:r>
            <a:r>
              <a:rPr lang="en-US" altLang="ko-KR" sz="1400" b="1" dirty="0"/>
              <a:t>ERD </a:t>
            </a:r>
            <a:r>
              <a:rPr lang="ko-KR" altLang="en-US" sz="1400" b="1" dirty="0"/>
              <a:t>를 그려보세요</a:t>
            </a:r>
            <a:r>
              <a:rPr lang="en-US" altLang="ko-KR" sz="1400" b="1" dirty="0"/>
              <a:t>.  (*</a:t>
            </a:r>
            <a:r>
              <a:rPr lang="ko-KR" altLang="en-US" sz="1400" b="1" dirty="0"/>
              <a:t>속성 입력은 선택사항</a:t>
            </a:r>
            <a:r>
              <a:rPr lang="en-US" altLang="ko-KR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517616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CC5D535-9994-1553-2661-D140F0C3ABD6}"/>
              </a:ext>
            </a:extLst>
          </p:cNvPr>
          <p:cNvSpPr txBox="1"/>
          <p:nvPr/>
        </p:nvSpPr>
        <p:spPr>
          <a:xfrm rot="21525486">
            <a:off x="6803137" y="5101700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FA8DC34-1221-ED9A-7446-217C6AE8F866}"/>
              </a:ext>
            </a:extLst>
          </p:cNvPr>
          <p:cNvSpPr/>
          <p:nvPr/>
        </p:nvSpPr>
        <p:spPr>
          <a:xfrm>
            <a:off x="3508321" y="5145488"/>
            <a:ext cx="740648" cy="4958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학생 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808717-F461-B345-E19C-4AF23B75216C}"/>
              </a:ext>
            </a:extLst>
          </p:cNvPr>
          <p:cNvSpPr/>
          <p:nvPr/>
        </p:nvSpPr>
        <p:spPr>
          <a:xfrm>
            <a:off x="7095125" y="5145488"/>
            <a:ext cx="656711" cy="4958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교수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378AFB5-0E6A-BD3B-EF43-06C2AC804843}"/>
              </a:ext>
            </a:extLst>
          </p:cNvPr>
          <p:cNvSpPr/>
          <p:nvPr/>
        </p:nvSpPr>
        <p:spPr>
          <a:xfrm rot="1305346">
            <a:off x="4398828" y="5322171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9FC1612A-FA45-C47E-6E25-939D6F11EC11}"/>
              </a:ext>
            </a:extLst>
          </p:cNvPr>
          <p:cNvCxnSpPr>
            <a:cxnSpLocks/>
          </p:cNvCxnSpPr>
          <p:nvPr/>
        </p:nvCxnSpPr>
        <p:spPr>
          <a:xfrm>
            <a:off x="6959006" y="5268069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DB82810-1793-74F3-D62D-3CCD85165C81}"/>
              </a:ext>
            </a:extLst>
          </p:cNvPr>
          <p:cNvCxnSpPr>
            <a:cxnSpLocks/>
          </p:cNvCxnSpPr>
          <p:nvPr/>
        </p:nvCxnSpPr>
        <p:spPr>
          <a:xfrm>
            <a:off x="4391991" y="5270544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FFADBB6-E002-A856-BB82-9ED5A88EA254}"/>
              </a:ext>
            </a:extLst>
          </p:cNvPr>
          <p:cNvSpPr txBox="1"/>
          <p:nvPr/>
        </p:nvSpPr>
        <p:spPr>
          <a:xfrm rot="10800000">
            <a:off x="4200916" y="5156269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1123CF1-4AFA-C8FF-1B66-2820C6F1C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738" y="5095948"/>
            <a:ext cx="6843893" cy="624791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답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3E019-4EC5-94B7-C6EF-78D9D3892AE2}"/>
              </a:ext>
            </a:extLst>
          </p:cNvPr>
          <p:cNvSpPr txBox="1"/>
          <p:nvPr/>
        </p:nvSpPr>
        <p:spPr>
          <a:xfrm>
            <a:off x="2428147" y="5635669"/>
            <a:ext cx="28532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50" b="1" dirty="0"/>
          </a:p>
          <a:p>
            <a:r>
              <a:rPr lang="en-US" altLang="ko-KR" sz="1050" b="1" dirty="0"/>
              <a:t>(</a:t>
            </a:r>
            <a:r>
              <a:rPr lang="ko-KR" altLang="en-US" sz="1050" b="1" dirty="0"/>
              <a:t>보유 속성 </a:t>
            </a:r>
            <a:r>
              <a:rPr lang="en-US" altLang="ko-KR" sz="1050" b="1" dirty="0"/>
              <a:t>:</a:t>
            </a:r>
            <a:r>
              <a:rPr lang="ko-KR" altLang="en-US" sz="1050" b="1" dirty="0"/>
              <a:t>학번 </a:t>
            </a:r>
            <a:r>
              <a:rPr lang="en-US" altLang="ko-KR" sz="1050" b="1" dirty="0"/>
              <a:t>, </a:t>
            </a:r>
            <a:r>
              <a:rPr lang="ko-KR" altLang="en-US" sz="1050" b="1" dirty="0"/>
              <a:t>이름 </a:t>
            </a:r>
            <a:r>
              <a:rPr lang="en-US" altLang="ko-KR" sz="1050" b="1" dirty="0"/>
              <a:t>, </a:t>
            </a:r>
            <a:r>
              <a:rPr lang="ko-KR" altLang="en-US" sz="1050" b="1" dirty="0"/>
              <a:t>학과이름</a:t>
            </a:r>
            <a:r>
              <a:rPr lang="en-US" altLang="ko-KR" sz="1050" b="1" dirty="0"/>
              <a:t>, </a:t>
            </a:r>
            <a:r>
              <a:rPr lang="ko-KR" altLang="en-US" sz="1050" b="1" dirty="0"/>
              <a:t>연락처 </a:t>
            </a:r>
            <a:r>
              <a:rPr lang="en-US" altLang="ko-KR" sz="1050" b="1" dirty="0"/>
              <a:t>)</a:t>
            </a:r>
            <a:endParaRPr lang="ko-KR" altLang="en-US" sz="105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E6D508-E7BC-9353-293B-DB0CB727A410}"/>
              </a:ext>
            </a:extLst>
          </p:cNvPr>
          <p:cNvSpPr txBox="1"/>
          <p:nvPr/>
        </p:nvSpPr>
        <p:spPr>
          <a:xfrm>
            <a:off x="6096000" y="5635669"/>
            <a:ext cx="28532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50" b="1" dirty="0"/>
          </a:p>
          <a:p>
            <a:r>
              <a:rPr lang="en-US" altLang="ko-KR" sz="1050" b="1" dirty="0"/>
              <a:t>(</a:t>
            </a:r>
            <a:r>
              <a:rPr lang="ko-KR" altLang="en-US" sz="1050" b="1" dirty="0"/>
              <a:t>보유 속성 </a:t>
            </a:r>
            <a:r>
              <a:rPr lang="en-US" altLang="ko-KR" sz="1050" b="1" dirty="0"/>
              <a:t>: </a:t>
            </a:r>
            <a:r>
              <a:rPr lang="ko-KR" altLang="en-US" sz="1050" b="1" dirty="0"/>
              <a:t>교수번호</a:t>
            </a:r>
            <a:r>
              <a:rPr lang="en-US" altLang="ko-KR" sz="1050" b="1" dirty="0"/>
              <a:t> , </a:t>
            </a:r>
            <a:r>
              <a:rPr lang="ko-KR" altLang="en-US" sz="1050" b="1" dirty="0" err="1"/>
              <a:t>교수명</a:t>
            </a:r>
            <a:r>
              <a:rPr lang="ko-KR" altLang="en-US" sz="1050" b="1" dirty="0"/>
              <a:t> </a:t>
            </a:r>
            <a:r>
              <a:rPr lang="en-US" altLang="ko-KR" sz="1050" b="1" dirty="0"/>
              <a:t>, </a:t>
            </a:r>
            <a:r>
              <a:rPr lang="ko-KR" altLang="en-US" sz="1050" b="1" dirty="0"/>
              <a:t>학과이름 </a:t>
            </a:r>
            <a:r>
              <a:rPr lang="en-US" altLang="ko-KR" sz="1050" b="1" dirty="0"/>
              <a:t>) </a:t>
            </a:r>
            <a:endParaRPr lang="ko-KR" altLang="en-US" sz="1050" b="1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D97CB7F-DE65-3936-DFA1-EBF1638509E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4248969" y="5393407"/>
            <a:ext cx="2846156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D558E203-2C3A-F26C-F1C5-4108E798A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215" y="589994"/>
            <a:ext cx="9784725" cy="395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078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0353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3281660" y="1397584"/>
            <a:ext cx="5628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뭐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WHAT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3" name="그래픽 2" descr="활짝 웃는 얼굴(윤곽선) 윤곽선">
            <a:extLst>
              <a:ext uri="{FF2B5EF4-FFF2-40B4-BE49-F238E27FC236}">
                <a16:creationId xmlns:a16="http://schemas.microsoft.com/office/drawing/2014/main" id="{801BBE69-82FA-78BA-1779-F4FF82441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7556" y="4180346"/>
            <a:ext cx="1805345" cy="1805345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C3CE9A70-6728-A3C5-8F83-154DD23E1556}"/>
              </a:ext>
            </a:extLst>
          </p:cNvPr>
          <p:cNvSpPr/>
          <p:nvPr/>
        </p:nvSpPr>
        <p:spPr>
          <a:xfrm>
            <a:off x="5583285" y="2640831"/>
            <a:ext cx="6014141" cy="1333224"/>
          </a:xfrm>
          <a:prstGeom prst="wedgeRectCallout">
            <a:avLst>
              <a:gd name="adj1" fmla="val -7558"/>
              <a:gd name="adj2" fmla="val 9527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i="0" dirty="0">
                <a:solidFill>
                  <a:schemeClr val="tx1"/>
                </a:solidFill>
                <a:effectLst/>
                <a:latin typeface="Apple SD Gothic Neo"/>
              </a:rPr>
              <a:t>1. </a:t>
            </a:r>
            <a:r>
              <a:rPr lang="ko-KR" altLang="en-US" b="1" i="0" dirty="0">
                <a:solidFill>
                  <a:schemeClr val="tx1"/>
                </a:solidFill>
                <a:effectLst/>
                <a:latin typeface="Apple SD Gothic Neo"/>
              </a:rPr>
              <a:t>여러 데이터들을 모아 통합적으로 관리하는 기술이다</a:t>
            </a:r>
            <a:r>
              <a:rPr lang="en-US" altLang="ko-KR" b="1" i="0" dirty="0">
                <a:solidFill>
                  <a:schemeClr val="tx1"/>
                </a:solidFill>
                <a:effectLst/>
                <a:latin typeface="Apple SD Gothic Neo"/>
              </a:rPr>
              <a:t>.</a:t>
            </a:r>
            <a:endParaRPr lang="ko-KR" altLang="en-US" b="1" dirty="0">
              <a:solidFill>
                <a:schemeClr val="tx1"/>
              </a:solidFill>
            </a:endParaRPr>
          </a:p>
          <a:p>
            <a:pPr algn="ctr"/>
            <a:endParaRPr lang="en-US" altLang="ko-KR" b="1" dirty="0">
              <a:solidFill>
                <a:schemeClr val="tx1"/>
              </a:solidFill>
              <a:latin typeface="Apple SD Gothic Neo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Apple SD Gothic Neo"/>
              </a:rPr>
              <a:t>2. </a:t>
            </a:r>
            <a:r>
              <a:rPr lang="ko-KR" altLang="en-US" b="1" dirty="0">
                <a:solidFill>
                  <a:schemeClr val="tx1"/>
                </a:solidFill>
                <a:latin typeface="Apple SD Gothic Neo"/>
              </a:rPr>
              <a:t>여러 사람들이 함께 사용하고 공유할 수 있다</a:t>
            </a:r>
            <a:r>
              <a:rPr lang="en-US" altLang="ko-KR" b="1" dirty="0">
                <a:solidFill>
                  <a:schemeClr val="tx1"/>
                </a:solidFill>
                <a:latin typeface="Apple SD Gothic Neo"/>
              </a:rPr>
              <a:t>. </a:t>
            </a:r>
          </a:p>
        </p:txBody>
      </p:sp>
      <p:pic>
        <p:nvPicPr>
          <p:cNvPr id="10" name="그래픽 9" descr="데이터베이스 단색으로 채워진">
            <a:extLst>
              <a:ext uri="{FF2B5EF4-FFF2-40B4-BE49-F238E27FC236}">
                <a16:creationId xmlns:a16="http://schemas.microsoft.com/office/drawing/2014/main" id="{D5F03EF0-010C-BC15-7EB1-F2BF7A158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4737" y="2359158"/>
            <a:ext cx="3082446" cy="30824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B95457-2444-E8A7-5D25-63BCC1E792CF}"/>
              </a:ext>
            </a:extLst>
          </p:cNvPr>
          <p:cNvSpPr txBox="1"/>
          <p:nvPr/>
        </p:nvSpPr>
        <p:spPr>
          <a:xfrm>
            <a:off x="1264737" y="4399897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A50BBB-BA6B-BC3B-68E5-4C7BD9A00822}"/>
              </a:ext>
            </a:extLst>
          </p:cNvPr>
          <p:cNvSpPr txBox="1"/>
          <p:nvPr/>
        </p:nvSpPr>
        <p:spPr>
          <a:xfrm>
            <a:off x="3735425" y="379597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95EA0F-E5FB-3392-7AEC-1AE0AC7CBEA7}"/>
              </a:ext>
            </a:extLst>
          </p:cNvPr>
          <p:cNvSpPr txBox="1"/>
          <p:nvPr/>
        </p:nvSpPr>
        <p:spPr>
          <a:xfrm>
            <a:off x="1284210" y="403887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ADDD4F-928D-B236-6B8E-35F94DEDFBD8}"/>
              </a:ext>
            </a:extLst>
          </p:cNvPr>
          <p:cNvSpPr txBox="1"/>
          <p:nvPr/>
        </p:nvSpPr>
        <p:spPr>
          <a:xfrm>
            <a:off x="3737001" y="3366742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E99AEF-DD39-F4EE-A5F5-78D852E27E49}"/>
              </a:ext>
            </a:extLst>
          </p:cNvPr>
          <p:cNvSpPr txBox="1"/>
          <p:nvPr/>
        </p:nvSpPr>
        <p:spPr>
          <a:xfrm>
            <a:off x="1290700" y="3715715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DED1A3-A1E8-6F9A-B54A-D37DA1404089}"/>
              </a:ext>
            </a:extLst>
          </p:cNvPr>
          <p:cNvSpPr txBox="1"/>
          <p:nvPr/>
        </p:nvSpPr>
        <p:spPr>
          <a:xfrm>
            <a:off x="1290700" y="3334225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78F8AF-DE32-D5E0-25D1-08119B78E4FC}"/>
              </a:ext>
            </a:extLst>
          </p:cNvPr>
          <p:cNvSpPr txBox="1"/>
          <p:nvPr/>
        </p:nvSpPr>
        <p:spPr>
          <a:xfrm>
            <a:off x="3735425" y="4207406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276734-815D-38E9-D634-E09B6E058981}"/>
              </a:ext>
            </a:extLst>
          </p:cNvPr>
          <p:cNvSpPr txBox="1"/>
          <p:nvPr/>
        </p:nvSpPr>
        <p:spPr>
          <a:xfrm>
            <a:off x="1090012" y="5376703"/>
            <a:ext cx="343189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i="0" dirty="0">
                <a:effectLst/>
                <a:highlight>
                  <a:srgbClr val="FFFF00"/>
                </a:highlight>
                <a:latin typeface="Apple SD Gothic Neo"/>
              </a:rPr>
              <a:t>데이터</a:t>
            </a:r>
            <a:r>
              <a:rPr lang="en-US" altLang="ko-KR" sz="2000" b="1" i="0" dirty="0">
                <a:effectLst/>
                <a:highlight>
                  <a:srgbClr val="FFFF00"/>
                </a:highlight>
                <a:latin typeface="Apple SD Gothic Neo"/>
              </a:rPr>
              <a:t>(DATA)</a:t>
            </a:r>
            <a:r>
              <a:rPr lang="ko-KR" altLang="en-US" sz="2000" b="1" i="0" dirty="0">
                <a:effectLst/>
                <a:highlight>
                  <a:srgbClr val="FFFF00"/>
                </a:highlight>
                <a:latin typeface="Apple SD Gothic Neo"/>
              </a:rPr>
              <a:t>들의 모임</a:t>
            </a:r>
            <a:r>
              <a:rPr lang="en-US" altLang="ko-KR" sz="2000" b="1" dirty="0">
                <a:highlight>
                  <a:srgbClr val="FFFF00"/>
                </a:highlight>
                <a:latin typeface="Apple SD Gothic Neo"/>
              </a:rPr>
              <a:t>(BASE)</a:t>
            </a:r>
            <a:endParaRPr lang="ko-KR" altLang="en-US" sz="20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79968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6E15B8DD-9E4A-3481-97D5-60214F49F3B7}"/>
              </a:ext>
            </a:extLst>
          </p:cNvPr>
          <p:cNvSpPr txBox="1">
            <a:spLocks/>
          </p:cNvSpPr>
          <p:nvPr/>
        </p:nvSpPr>
        <p:spPr>
          <a:xfrm>
            <a:off x="249499" y="292611"/>
            <a:ext cx="392224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모델링이란</a:t>
            </a:r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8DEDA-0504-79E9-9E2C-0E769FC5B472}"/>
              </a:ext>
            </a:extLst>
          </p:cNvPr>
          <p:cNvSpPr txBox="1"/>
          <p:nvPr/>
        </p:nvSpPr>
        <p:spPr>
          <a:xfrm>
            <a:off x="510946" y="890065"/>
            <a:ext cx="11170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- </a:t>
            </a:r>
            <a:r>
              <a:rPr lang="ko-KR" altLang="en-US" sz="2000" b="1" dirty="0"/>
              <a:t>현실 대상을 데이터베이스에 저장할 수 있도록 설계 및 구축을 하는 과정 </a:t>
            </a:r>
            <a:endParaRPr lang="ko-KR" altLang="en-US" sz="2000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EF98B78-8A38-D6A4-78B4-F95B0CF18587}"/>
              </a:ext>
            </a:extLst>
          </p:cNvPr>
          <p:cNvSpPr/>
          <p:nvPr/>
        </p:nvSpPr>
        <p:spPr>
          <a:xfrm>
            <a:off x="3528080" y="2319148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AEE4026-6F3C-F972-7BEC-76FAAD6D49D5}"/>
              </a:ext>
            </a:extLst>
          </p:cNvPr>
          <p:cNvSpPr/>
          <p:nvPr/>
        </p:nvSpPr>
        <p:spPr>
          <a:xfrm rot="10800000">
            <a:off x="5599525" y="5132696"/>
            <a:ext cx="618795" cy="35019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8BB8CA0-02E9-B77B-9EBB-2407EBD9BF1D}"/>
              </a:ext>
            </a:extLst>
          </p:cNvPr>
          <p:cNvSpPr/>
          <p:nvPr/>
        </p:nvSpPr>
        <p:spPr>
          <a:xfrm>
            <a:off x="1140636" y="3495250"/>
            <a:ext cx="1873872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요구 사항 접수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83004FC-ED3B-48C5-AB9B-ED7415DCAED5}"/>
              </a:ext>
            </a:extLst>
          </p:cNvPr>
          <p:cNvSpPr/>
          <p:nvPr/>
        </p:nvSpPr>
        <p:spPr>
          <a:xfrm>
            <a:off x="4424909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개념적 데이터 모델링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EA5D822-A1CB-3324-9A7A-2BD50B751A86}"/>
              </a:ext>
            </a:extLst>
          </p:cNvPr>
          <p:cNvSpPr/>
          <p:nvPr/>
        </p:nvSpPr>
        <p:spPr>
          <a:xfrm>
            <a:off x="8462918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논리적 데이터 모델링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F1CEA0-C1A6-1B39-E8BC-CB65294059C1}"/>
              </a:ext>
            </a:extLst>
          </p:cNvPr>
          <p:cNvSpPr/>
          <p:nvPr/>
        </p:nvSpPr>
        <p:spPr>
          <a:xfrm>
            <a:off x="6932827" y="6215189"/>
            <a:ext cx="245506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물리적 데이터 모델링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A26E137-A47A-91D1-07BD-42876E58214E}"/>
              </a:ext>
            </a:extLst>
          </p:cNvPr>
          <p:cNvSpPr/>
          <p:nvPr/>
        </p:nvSpPr>
        <p:spPr>
          <a:xfrm>
            <a:off x="884789" y="6215190"/>
            <a:ext cx="440067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데이터베이스에 저장할 수 있게 세팅 끝</a:t>
            </a:r>
            <a:r>
              <a:rPr lang="en-US" altLang="ko-KR" b="1" dirty="0">
                <a:solidFill>
                  <a:schemeClr val="tx1"/>
                </a:solidFill>
              </a:rPr>
              <a:t>!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54BF1A7-4A48-5A1C-9E42-D48527A35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230" y="2030957"/>
            <a:ext cx="2774885" cy="8222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8F2CB8E-E1CC-8DE9-E912-38FC05891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051" y="4281056"/>
            <a:ext cx="3452614" cy="17497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1DF2635-2488-358D-3344-1D90E9EEF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89" y="4276829"/>
            <a:ext cx="4400672" cy="1718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화살표: 굽음 8">
            <a:extLst>
              <a:ext uri="{FF2B5EF4-FFF2-40B4-BE49-F238E27FC236}">
                <a16:creationId xmlns:a16="http://schemas.microsoft.com/office/drawing/2014/main" id="{65E937BC-33B9-0B7C-5371-F8A2D91364EF}"/>
              </a:ext>
            </a:extLst>
          </p:cNvPr>
          <p:cNvSpPr/>
          <p:nvPr/>
        </p:nvSpPr>
        <p:spPr>
          <a:xfrm rot="10800000">
            <a:off x="10143959" y="4659028"/>
            <a:ext cx="563233" cy="598808"/>
          </a:xfrm>
          <a:prstGeom prst="bentArrow">
            <a:avLst>
              <a:gd name="adj1" fmla="val 25000"/>
              <a:gd name="adj2" fmla="val 25000"/>
              <a:gd name="adj3" fmla="val 47138"/>
              <a:gd name="adj4" fmla="val 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8C0EA6C-15E6-C9AB-578E-4FE231FBBFED}"/>
              </a:ext>
            </a:extLst>
          </p:cNvPr>
          <p:cNvSpPr/>
          <p:nvPr/>
        </p:nvSpPr>
        <p:spPr>
          <a:xfrm>
            <a:off x="7366708" y="2319799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29DD605-8BA0-FD7A-C13E-0B09B0C13E0A}"/>
              </a:ext>
            </a:extLst>
          </p:cNvPr>
          <p:cNvSpPr/>
          <p:nvPr/>
        </p:nvSpPr>
        <p:spPr>
          <a:xfrm>
            <a:off x="8031789" y="1412625"/>
            <a:ext cx="3275422" cy="1983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80D749-EAE8-E83F-C166-B869D544D7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5868" y="1590804"/>
            <a:ext cx="2840164" cy="16297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132FE3-F0A5-BA2B-1B5E-5B15DE5784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392" y="1703915"/>
            <a:ext cx="2116552" cy="15166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052884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842DFE-8454-6735-788D-438A75B7FF16}"/>
              </a:ext>
            </a:extLst>
          </p:cNvPr>
          <p:cNvSpPr txBox="1"/>
          <p:nvPr/>
        </p:nvSpPr>
        <p:spPr>
          <a:xfrm>
            <a:off x="868921" y="1594743"/>
            <a:ext cx="1006505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논리적 데이터 모델링</a:t>
            </a:r>
            <a:endParaRPr lang="en-US" altLang="ko-KR" dirty="0"/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sz="2000" b="1" dirty="0"/>
              <a:t>작성한 </a:t>
            </a:r>
            <a:r>
              <a:rPr lang="en-US" altLang="ko-KR" sz="2000" b="1" dirty="0"/>
              <a:t>ERD</a:t>
            </a:r>
            <a:r>
              <a:rPr lang="ko-KR" altLang="en-US" sz="2000" b="1" dirty="0"/>
              <a:t>를 토대로</a:t>
            </a:r>
            <a:r>
              <a:rPr lang="en-US" altLang="ko-KR" dirty="0"/>
              <a:t> </a:t>
            </a:r>
            <a:r>
              <a:rPr lang="ko-KR" altLang="en-US" dirty="0"/>
              <a:t>보다 상세한 설계도를 작성한다</a:t>
            </a:r>
            <a:r>
              <a:rPr lang="en-US" altLang="ko-KR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400" b="1" dirty="0">
                <a:solidFill>
                  <a:srgbClr val="FF0000"/>
                </a:solidFill>
              </a:rPr>
              <a:t>속성 입력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, </a:t>
            </a:r>
            <a:r>
              <a:rPr lang="ko-KR" altLang="en-US" sz="2400" b="1" dirty="0">
                <a:solidFill>
                  <a:srgbClr val="FF0000"/>
                </a:solidFill>
              </a:rPr>
              <a:t>식별자 선택 </a:t>
            </a:r>
            <a:r>
              <a:rPr lang="en-US" altLang="ko-KR" sz="2400" b="1" dirty="0"/>
              <a:t>, </a:t>
            </a:r>
            <a:r>
              <a:rPr lang="ko-KR" altLang="en-US" sz="2400" b="1" dirty="0">
                <a:solidFill>
                  <a:srgbClr val="FF0000"/>
                </a:solidFill>
              </a:rPr>
              <a:t>정규화</a:t>
            </a:r>
            <a:r>
              <a:rPr lang="en-US" altLang="ko-KR" sz="2400" b="1" dirty="0">
                <a:solidFill>
                  <a:srgbClr val="FF0000"/>
                </a:solidFill>
              </a:rPr>
              <a:t>, </a:t>
            </a:r>
            <a:r>
              <a:rPr lang="ko-KR" altLang="en-US" sz="2400" b="1" dirty="0">
                <a:solidFill>
                  <a:srgbClr val="FF0000"/>
                </a:solidFill>
              </a:rPr>
              <a:t>관계설정</a:t>
            </a:r>
            <a:r>
              <a:rPr lang="ko-KR" altLang="en-US" sz="2400" dirty="0">
                <a:solidFill>
                  <a:srgbClr val="FF0000"/>
                </a:solidFill>
              </a:rPr>
              <a:t> </a:t>
            </a:r>
            <a:r>
              <a:rPr lang="ko-KR" altLang="en-US" dirty="0"/>
              <a:t>등을 설정한다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논리적 모델링은 </a:t>
            </a:r>
            <a:r>
              <a:rPr lang="en-US" altLang="ko-KR" dirty="0"/>
              <a:t>3</a:t>
            </a:r>
            <a:r>
              <a:rPr lang="ko-KR" altLang="en-US" dirty="0"/>
              <a:t>가지의 모델링 중에서 </a:t>
            </a:r>
            <a:r>
              <a:rPr lang="ko-KR" altLang="en-US" b="1" dirty="0"/>
              <a:t>가장 중요한 과정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3118F62-FDED-9B9A-4152-EABDBB6A932D}"/>
              </a:ext>
            </a:extLst>
          </p:cNvPr>
          <p:cNvSpPr txBox="1"/>
          <p:nvPr/>
        </p:nvSpPr>
        <p:spPr>
          <a:xfrm>
            <a:off x="4779084" y="5805582"/>
            <a:ext cx="26338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[ </a:t>
            </a:r>
            <a:r>
              <a:rPr lang="ko-KR" altLang="en-US" sz="1200" b="1" dirty="0"/>
              <a:t>현재 개념적 데이터 모델링 상황 </a:t>
            </a:r>
            <a:r>
              <a:rPr lang="en-US" altLang="ko-KR" sz="1200" b="1" dirty="0"/>
              <a:t>]</a:t>
            </a:r>
            <a:endParaRPr lang="en-US" altLang="ko-KR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DE038C-1136-41F2-F6AF-1F7AC2DC50D3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75A1A5B-A9D5-33E0-F922-6B7DC662B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035" y="4655025"/>
            <a:ext cx="6883926" cy="11111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AB7C2C6-10FB-2ED4-46B8-31539D5E7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599" y="1174343"/>
            <a:ext cx="2443575" cy="14021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750004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F9DB4D2-CF33-907C-B186-90C4B4508688}"/>
              </a:ext>
            </a:extLst>
          </p:cNvPr>
          <p:cNvSpPr txBox="1"/>
          <p:nvPr/>
        </p:nvSpPr>
        <p:spPr>
          <a:xfrm>
            <a:off x="7279956" y="2589468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71" name="표 71">
            <a:extLst>
              <a:ext uri="{FF2B5EF4-FFF2-40B4-BE49-F238E27FC236}">
                <a16:creationId xmlns:a16="http://schemas.microsoft.com/office/drawing/2014/main" id="{1F83293B-3F6B-00F1-4034-7BE47F9D8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092632"/>
              </p:ext>
            </p:extLst>
          </p:nvPr>
        </p:nvGraphicFramePr>
        <p:xfrm>
          <a:off x="7382867" y="3130509"/>
          <a:ext cx="1559409" cy="134112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734730"/>
                  </a:ext>
                </a:extLst>
              </a:tr>
            </a:tbl>
          </a:graphicData>
        </a:graphic>
      </p:graphicFrame>
      <p:sp>
        <p:nvSpPr>
          <p:cNvPr id="88" name="TextBox 87">
            <a:extLst>
              <a:ext uri="{FF2B5EF4-FFF2-40B4-BE49-F238E27FC236}">
                <a16:creationId xmlns:a16="http://schemas.microsoft.com/office/drawing/2014/main" id="{ACA231D8-CC40-43C5-A87C-13750D8C16D2}"/>
              </a:ext>
            </a:extLst>
          </p:cNvPr>
          <p:cNvSpPr txBox="1"/>
          <p:nvPr/>
        </p:nvSpPr>
        <p:spPr>
          <a:xfrm>
            <a:off x="1540134" y="4727547"/>
            <a:ext cx="2902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[ </a:t>
            </a:r>
            <a:r>
              <a:rPr lang="ko-KR" altLang="en-US" sz="1200" b="1" dirty="0"/>
              <a:t>현재 개념적 데이터 모델링 상황 </a:t>
            </a:r>
            <a:r>
              <a:rPr lang="en-US" altLang="ko-KR" sz="1200" b="1" dirty="0"/>
              <a:t>]</a:t>
            </a:r>
            <a:endParaRPr lang="en-US" altLang="ko-KR" sz="11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1780E72-A052-A823-A6E5-099C32B3A712}"/>
              </a:ext>
            </a:extLst>
          </p:cNvPr>
          <p:cNvSpPr txBox="1"/>
          <p:nvPr/>
        </p:nvSpPr>
        <p:spPr>
          <a:xfrm>
            <a:off x="480423" y="807167"/>
            <a:ext cx="3961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(1) </a:t>
            </a:r>
            <a:r>
              <a:rPr lang="ko-KR" altLang="en-US" b="1" dirty="0">
                <a:solidFill>
                  <a:srgbClr val="FF0000"/>
                </a:solidFill>
              </a:rPr>
              <a:t>속성</a:t>
            </a:r>
            <a:r>
              <a:rPr lang="ko-KR" altLang="en-US" dirty="0"/>
              <a:t>을 아래로 모두 입력합니다</a:t>
            </a:r>
            <a:r>
              <a:rPr lang="en-US" altLang="ko-KR" dirty="0"/>
              <a:t>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9355B-613C-9237-B038-036469ADD4FE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A018639B-2AD2-5879-89E7-EDD06E357968}"/>
              </a:ext>
            </a:extLst>
          </p:cNvPr>
          <p:cNvSpPr/>
          <p:nvPr/>
        </p:nvSpPr>
        <p:spPr>
          <a:xfrm>
            <a:off x="5807212" y="3431737"/>
            <a:ext cx="803456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937A2C9-5E46-2175-5E40-882E12EF8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312" y="3869051"/>
            <a:ext cx="1811459" cy="20825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6E03E10-70A0-88C8-8B11-3F054F4B750D}"/>
              </a:ext>
            </a:extLst>
          </p:cNvPr>
          <p:cNvSpPr txBox="1"/>
          <p:nvPr/>
        </p:nvSpPr>
        <p:spPr>
          <a:xfrm>
            <a:off x="10251321" y="2559287"/>
            <a:ext cx="960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/>
              <a:t>상품</a:t>
            </a:r>
            <a:endParaRPr lang="ko-KR" altLang="en-US" sz="2400" dirty="0"/>
          </a:p>
        </p:txBody>
      </p:sp>
      <p:graphicFrame>
        <p:nvGraphicFramePr>
          <p:cNvPr id="27" name="표 71">
            <a:extLst>
              <a:ext uri="{FF2B5EF4-FFF2-40B4-BE49-F238E27FC236}">
                <a16:creationId xmlns:a16="http://schemas.microsoft.com/office/drawing/2014/main" id="{729476B7-532C-6703-2F0D-391E48A5A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570858"/>
              </p:ext>
            </p:extLst>
          </p:nvPr>
        </p:nvGraphicFramePr>
        <p:xfrm>
          <a:off x="10248740" y="3082507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pic>
        <p:nvPicPr>
          <p:cNvPr id="28" name="그림 27">
            <a:extLst>
              <a:ext uri="{FF2B5EF4-FFF2-40B4-BE49-F238E27FC236}">
                <a16:creationId xmlns:a16="http://schemas.microsoft.com/office/drawing/2014/main" id="{3118DF60-2121-91F6-E44A-CF36BBE7C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08" y="3054527"/>
            <a:ext cx="4624916" cy="74654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0BF2FA2-4E19-C496-72F0-BA31D85AC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21" y="3890183"/>
            <a:ext cx="2407029" cy="1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4383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Box 89">
            <a:extLst>
              <a:ext uri="{FF2B5EF4-FFF2-40B4-BE49-F238E27FC236}">
                <a16:creationId xmlns:a16="http://schemas.microsoft.com/office/drawing/2014/main" id="{21780E72-A052-A823-A6E5-099C32B3A712}"/>
              </a:ext>
            </a:extLst>
          </p:cNvPr>
          <p:cNvSpPr txBox="1"/>
          <p:nvPr/>
        </p:nvSpPr>
        <p:spPr>
          <a:xfrm>
            <a:off x="480422" y="807167"/>
            <a:ext cx="6166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(2) </a:t>
            </a:r>
            <a:r>
              <a:rPr lang="ko-KR" altLang="en-US" dirty="0"/>
              <a:t>각 </a:t>
            </a:r>
            <a:r>
              <a:rPr lang="ko-KR" altLang="en-US" dirty="0" err="1"/>
              <a:t>엔터티에서</a:t>
            </a:r>
            <a:r>
              <a:rPr lang="ko-KR" altLang="en-US" dirty="0"/>
              <a:t> </a:t>
            </a:r>
            <a:r>
              <a:rPr lang="ko-KR" altLang="en-US" b="1" dirty="0">
                <a:solidFill>
                  <a:srgbClr val="FF0000"/>
                </a:solidFill>
              </a:rPr>
              <a:t>식별자</a:t>
            </a:r>
            <a:r>
              <a:rPr lang="en-US" altLang="ko-KR" b="1" dirty="0">
                <a:solidFill>
                  <a:srgbClr val="FF0000"/>
                </a:solidFill>
              </a:rPr>
              <a:t>(PRIMARY KEY) </a:t>
            </a:r>
            <a:r>
              <a:rPr lang="ko-KR" altLang="en-US" b="1" dirty="0">
                <a:solidFill>
                  <a:srgbClr val="FF0000"/>
                </a:solidFill>
              </a:rPr>
              <a:t>를 선택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9355B-613C-9237-B038-036469ADD4FE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A018639B-2AD2-5879-89E7-EDD06E357968}"/>
              </a:ext>
            </a:extLst>
          </p:cNvPr>
          <p:cNvSpPr/>
          <p:nvPr/>
        </p:nvSpPr>
        <p:spPr>
          <a:xfrm>
            <a:off x="5694272" y="3429000"/>
            <a:ext cx="803456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A76493-249E-DF40-4398-6A74493D0210}"/>
              </a:ext>
            </a:extLst>
          </p:cNvPr>
          <p:cNvSpPr txBox="1"/>
          <p:nvPr/>
        </p:nvSpPr>
        <p:spPr>
          <a:xfrm>
            <a:off x="7331569" y="2512438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17" name="표 71">
            <a:extLst>
              <a:ext uri="{FF2B5EF4-FFF2-40B4-BE49-F238E27FC236}">
                <a16:creationId xmlns:a16="http://schemas.microsoft.com/office/drawing/2014/main" id="{B7E37BB7-F9AB-0E28-BE62-D24FD44DCC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850388"/>
              </p:ext>
            </p:extLst>
          </p:nvPr>
        </p:nvGraphicFramePr>
        <p:xfrm>
          <a:off x="7434480" y="3053479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7006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8EB91F15-7F6A-ECF0-9E84-8C920A6684E3}"/>
              </a:ext>
            </a:extLst>
          </p:cNvPr>
          <p:cNvSpPr txBox="1"/>
          <p:nvPr/>
        </p:nvSpPr>
        <p:spPr>
          <a:xfrm>
            <a:off x="10011396" y="2512438"/>
            <a:ext cx="95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상품</a:t>
            </a:r>
            <a:endParaRPr lang="ko-KR" altLang="en-US" sz="2400" dirty="0"/>
          </a:p>
        </p:txBody>
      </p:sp>
      <p:graphicFrame>
        <p:nvGraphicFramePr>
          <p:cNvPr id="20" name="표 71">
            <a:extLst>
              <a:ext uri="{FF2B5EF4-FFF2-40B4-BE49-F238E27FC236}">
                <a16:creationId xmlns:a16="http://schemas.microsoft.com/office/drawing/2014/main" id="{18F7CC98-AF77-758A-BA20-936781FE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485636"/>
              </p:ext>
            </p:extLst>
          </p:nvPr>
        </p:nvGraphicFramePr>
        <p:xfrm>
          <a:off x="10105736" y="3035658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355B601-CBEF-6143-DE6E-F028CE581A57}"/>
              </a:ext>
            </a:extLst>
          </p:cNvPr>
          <p:cNvSpPr txBox="1"/>
          <p:nvPr/>
        </p:nvSpPr>
        <p:spPr>
          <a:xfrm>
            <a:off x="511739" y="2560440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22" name="표 71">
            <a:extLst>
              <a:ext uri="{FF2B5EF4-FFF2-40B4-BE49-F238E27FC236}">
                <a16:creationId xmlns:a16="http://schemas.microsoft.com/office/drawing/2014/main" id="{F4FF0CBA-DE53-6006-F9B1-F91935673C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090368"/>
              </p:ext>
            </p:extLst>
          </p:nvPr>
        </p:nvGraphicFramePr>
        <p:xfrm>
          <a:off x="614650" y="3101481"/>
          <a:ext cx="1559409" cy="134112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734730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3A7DB1DB-B942-8E2B-31EC-032098F6EB5F}"/>
              </a:ext>
            </a:extLst>
          </p:cNvPr>
          <p:cNvSpPr txBox="1"/>
          <p:nvPr/>
        </p:nvSpPr>
        <p:spPr>
          <a:xfrm>
            <a:off x="3396020" y="2530259"/>
            <a:ext cx="960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/>
              <a:t>상품</a:t>
            </a:r>
            <a:endParaRPr lang="ko-KR" altLang="en-US" sz="2400" dirty="0"/>
          </a:p>
        </p:txBody>
      </p:sp>
      <p:graphicFrame>
        <p:nvGraphicFramePr>
          <p:cNvPr id="25" name="표 71">
            <a:extLst>
              <a:ext uri="{FF2B5EF4-FFF2-40B4-BE49-F238E27FC236}">
                <a16:creationId xmlns:a16="http://schemas.microsoft.com/office/drawing/2014/main" id="{4B40DF48-5DC6-1C3C-F5DC-16CCEBB20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530668"/>
              </p:ext>
            </p:extLst>
          </p:nvPr>
        </p:nvGraphicFramePr>
        <p:xfrm>
          <a:off x="3480523" y="3053479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87533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C8C6BDD-C72C-A048-139E-5696F53E2BEB}"/>
              </a:ext>
            </a:extLst>
          </p:cNvPr>
          <p:cNvSpPr txBox="1"/>
          <p:nvPr/>
        </p:nvSpPr>
        <p:spPr>
          <a:xfrm flipH="1">
            <a:off x="830749" y="1322057"/>
            <a:ext cx="59318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엔터티</a:t>
            </a:r>
            <a:r>
              <a:rPr lang="ko-KR" altLang="en-US" sz="1400" b="1" dirty="0"/>
              <a:t> 내에서 </a:t>
            </a:r>
            <a:r>
              <a:rPr lang="ko-KR" altLang="en-US" sz="1400" b="1" dirty="0">
                <a:solidFill>
                  <a:srgbClr val="FF0000"/>
                </a:solidFill>
              </a:rPr>
              <a:t>유일한 인스턴스를 식별</a:t>
            </a:r>
            <a:r>
              <a:rPr lang="ko-KR" altLang="en-US" sz="1400" b="1" dirty="0"/>
              <a:t>할 수 있는 속성 집합입니다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각 </a:t>
            </a:r>
            <a:r>
              <a:rPr lang="ko-KR" altLang="en-US" sz="1400" b="1" dirty="0" err="1"/>
              <a:t>엔터티는</a:t>
            </a:r>
            <a:r>
              <a:rPr lang="ko-KR" altLang="en-US" sz="1400" b="1" dirty="0"/>
              <a:t> </a:t>
            </a:r>
            <a:r>
              <a:rPr lang="ko-KR" altLang="en-US" sz="1400" b="1" dirty="0">
                <a:solidFill>
                  <a:srgbClr val="FF0000"/>
                </a:solidFill>
              </a:rPr>
              <a:t>무조건 식별자를 하나</a:t>
            </a:r>
            <a:r>
              <a:rPr lang="ko-KR" altLang="en-US" sz="1400" b="1" dirty="0"/>
              <a:t> 가지고 있어야 합니다</a:t>
            </a:r>
            <a:r>
              <a:rPr lang="en-US" altLang="ko-KR" sz="1400" b="1" dirty="0"/>
              <a:t>.</a:t>
            </a:r>
          </a:p>
        </p:txBody>
      </p:sp>
      <p:graphicFrame>
        <p:nvGraphicFramePr>
          <p:cNvPr id="15" name="표 15">
            <a:extLst>
              <a:ext uri="{FF2B5EF4-FFF2-40B4-BE49-F238E27FC236}">
                <a16:creationId xmlns:a16="http://schemas.microsoft.com/office/drawing/2014/main" id="{529398A8-2FE5-49C0-10F6-9D0C85161C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943399"/>
              </p:ext>
            </p:extLst>
          </p:nvPr>
        </p:nvGraphicFramePr>
        <p:xfrm>
          <a:off x="4925308" y="2511674"/>
          <a:ext cx="5118580" cy="18542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189355">
                  <a:extLst>
                    <a:ext uri="{9D8B030D-6E8A-4147-A177-3AD203B41FA5}">
                      <a16:colId xmlns:a16="http://schemas.microsoft.com/office/drawing/2014/main" val="2136856475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2729200607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3927083960"/>
                    </a:ext>
                  </a:extLst>
                </a:gridCol>
                <a:gridCol w="1801339">
                  <a:extLst>
                    <a:ext uri="{9D8B030D-6E8A-4147-A177-3AD203B41FA5}">
                      <a16:colId xmlns:a16="http://schemas.microsoft.com/office/drawing/2014/main" val="1563909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920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Hello123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Pass111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010-1111-1111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398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NewMan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Pass222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김형준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010-2222-2222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913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Ziaco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Pass333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010-3333-3333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56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caff112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pass444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이진미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010-4444-4444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593748"/>
                  </a:ext>
                </a:extLst>
              </a:tr>
            </a:tbl>
          </a:graphicData>
        </a:graphic>
      </p:graphicFrame>
      <p:pic>
        <p:nvPicPr>
          <p:cNvPr id="18" name="그래픽 17" descr="남자 단색으로 채워진">
            <a:extLst>
              <a:ext uri="{FF2B5EF4-FFF2-40B4-BE49-F238E27FC236}">
                <a16:creationId xmlns:a16="http://schemas.microsoft.com/office/drawing/2014/main" id="{5A578350-974D-34E1-9116-376C9AE8A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35296" y="5648379"/>
            <a:ext cx="914400" cy="914400"/>
          </a:xfrm>
          <a:prstGeom prst="rect">
            <a:avLst/>
          </a:prstGeom>
        </p:spPr>
      </p:pic>
      <p:sp>
        <p:nvSpPr>
          <p:cNvPr id="19" name="말풍선: 타원형 18">
            <a:extLst>
              <a:ext uri="{FF2B5EF4-FFF2-40B4-BE49-F238E27FC236}">
                <a16:creationId xmlns:a16="http://schemas.microsoft.com/office/drawing/2014/main" id="{8739D5F4-6826-B708-364E-8E036CD4FA2C}"/>
              </a:ext>
            </a:extLst>
          </p:cNvPr>
          <p:cNvSpPr/>
          <p:nvPr/>
        </p:nvSpPr>
        <p:spPr>
          <a:xfrm>
            <a:off x="4827792" y="4607790"/>
            <a:ext cx="3796514" cy="1237337"/>
          </a:xfrm>
          <a:prstGeom prst="wedgeEllipseCallout">
            <a:avLst>
              <a:gd name="adj1" fmla="val -55228"/>
              <a:gd name="adj2" fmla="val 5671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“</a:t>
            </a:r>
            <a:r>
              <a:rPr lang="ko-KR" altLang="en-US" b="1" dirty="0">
                <a:solidFill>
                  <a:srgbClr val="FF0000"/>
                </a:solidFill>
              </a:rPr>
              <a:t>이름</a:t>
            </a:r>
            <a:r>
              <a:rPr lang="en-US" altLang="ko-KR" b="1" dirty="0"/>
              <a:t>“ </a:t>
            </a:r>
            <a:r>
              <a:rPr lang="ko-KR" altLang="en-US" b="1" dirty="0"/>
              <a:t>이라는 속성은 식별자로 사용할 수 </a:t>
            </a:r>
            <a:endParaRPr lang="en-US" altLang="ko-KR" b="1" dirty="0"/>
          </a:p>
          <a:p>
            <a:pPr algn="ctr"/>
            <a:r>
              <a:rPr lang="ko-KR" altLang="en-US" b="1" dirty="0"/>
              <a:t>있을까요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E93BAB0-B6C2-C73E-A01B-C7D6332DA80A}"/>
              </a:ext>
            </a:extLst>
          </p:cNvPr>
          <p:cNvSpPr txBox="1">
            <a:spLocks/>
          </p:cNvSpPr>
          <p:nvPr/>
        </p:nvSpPr>
        <p:spPr>
          <a:xfrm>
            <a:off x="364484" y="720592"/>
            <a:ext cx="6245180" cy="4784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식별자</a:t>
            </a:r>
            <a:r>
              <a:rPr lang="en-US" altLang="ko-KR" sz="2800" dirty="0"/>
              <a:t>(PRIMARY KEY) </a:t>
            </a:r>
            <a:r>
              <a:rPr lang="ko-KR" altLang="en-US" sz="2800" dirty="0"/>
              <a:t>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B5347D-647C-3B68-D002-424FF15BC7F2}"/>
              </a:ext>
            </a:extLst>
          </p:cNvPr>
          <p:cNvSpPr txBox="1"/>
          <p:nvPr/>
        </p:nvSpPr>
        <p:spPr>
          <a:xfrm>
            <a:off x="2559879" y="2483713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3" name="표 71">
            <a:extLst>
              <a:ext uri="{FF2B5EF4-FFF2-40B4-BE49-F238E27FC236}">
                <a16:creationId xmlns:a16="http://schemas.microsoft.com/office/drawing/2014/main" id="{A0E929C6-5BA6-2CB6-CD59-BDBBF1ED7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474944"/>
              </p:ext>
            </p:extLst>
          </p:nvPr>
        </p:nvGraphicFramePr>
        <p:xfrm>
          <a:off x="2662790" y="3024754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62109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0D38CEF-7C1B-2B9F-6F55-D8C9C2E03B4B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8305242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래픽 2" descr="남자 단색으로 채워진">
            <a:extLst>
              <a:ext uri="{FF2B5EF4-FFF2-40B4-BE49-F238E27FC236}">
                <a16:creationId xmlns:a16="http://schemas.microsoft.com/office/drawing/2014/main" id="{11B58A79-572C-5762-8DE2-F70DFA620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35296" y="5648379"/>
            <a:ext cx="914400" cy="914400"/>
          </a:xfrm>
          <a:prstGeom prst="rect">
            <a:avLst/>
          </a:prstGeom>
        </p:spPr>
      </p:pic>
      <p:sp>
        <p:nvSpPr>
          <p:cNvPr id="5" name="말풍선: 타원형 4">
            <a:extLst>
              <a:ext uri="{FF2B5EF4-FFF2-40B4-BE49-F238E27FC236}">
                <a16:creationId xmlns:a16="http://schemas.microsoft.com/office/drawing/2014/main" id="{CD22D0A1-5B07-588F-D6EE-AD61EADE0B4F}"/>
              </a:ext>
            </a:extLst>
          </p:cNvPr>
          <p:cNvSpPr/>
          <p:nvPr/>
        </p:nvSpPr>
        <p:spPr>
          <a:xfrm>
            <a:off x="4827792" y="4607790"/>
            <a:ext cx="3796514" cy="1237337"/>
          </a:xfrm>
          <a:prstGeom prst="wedgeEllipseCallout">
            <a:avLst>
              <a:gd name="adj1" fmla="val -55228"/>
              <a:gd name="adj2" fmla="val 5671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“</a:t>
            </a:r>
            <a:r>
              <a:rPr lang="ko-KR" altLang="en-US" b="1" dirty="0">
                <a:solidFill>
                  <a:srgbClr val="FF0000"/>
                </a:solidFill>
              </a:rPr>
              <a:t>회원</a:t>
            </a:r>
            <a:r>
              <a:rPr lang="en-US" altLang="ko-KR" b="1" dirty="0">
                <a:solidFill>
                  <a:srgbClr val="FF0000"/>
                </a:solidFill>
              </a:rPr>
              <a:t>ID</a:t>
            </a:r>
            <a:r>
              <a:rPr lang="en-US" altLang="ko-KR" b="1" dirty="0"/>
              <a:t>“ </a:t>
            </a:r>
            <a:r>
              <a:rPr lang="ko-KR" altLang="en-US" b="1" dirty="0"/>
              <a:t>라는 속성은 식별자로 사용할 수 </a:t>
            </a:r>
            <a:endParaRPr lang="en-US" altLang="ko-KR" b="1" dirty="0"/>
          </a:p>
          <a:p>
            <a:pPr algn="ctr"/>
            <a:r>
              <a:rPr lang="ko-KR" altLang="en-US" b="1" dirty="0"/>
              <a:t>있을까요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F640EAC-3A7D-87F4-E1FA-733811AE9D90}"/>
              </a:ext>
            </a:extLst>
          </p:cNvPr>
          <p:cNvSpPr txBox="1">
            <a:spLocks/>
          </p:cNvSpPr>
          <p:nvPr/>
        </p:nvSpPr>
        <p:spPr>
          <a:xfrm>
            <a:off x="364484" y="720592"/>
            <a:ext cx="6245180" cy="4784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식별자</a:t>
            </a:r>
            <a:r>
              <a:rPr lang="en-US" altLang="ko-KR" sz="2800" dirty="0"/>
              <a:t>(PRIMARY KEY) </a:t>
            </a:r>
            <a:r>
              <a:rPr lang="ko-KR" altLang="en-US" sz="2800" dirty="0"/>
              <a:t>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3FD511-F83E-EF15-49B3-BC3EEAC19D47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1C1AD-DC0B-3EFC-B27C-A49E9AC04D8B}"/>
              </a:ext>
            </a:extLst>
          </p:cNvPr>
          <p:cNvSpPr txBox="1"/>
          <p:nvPr/>
        </p:nvSpPr>
        <p:spPr>
          <a:xfrm flipH="1">
            <a:off x="830749" y="1322057"/>
            <a:ext cx="59318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엔터티</a:t>
            </a:r>
            <a:r>
              <a:rPr lang="ko-KR" altLang="en-US" sz="1400" b="1" dirty="0"/>
              <a:t> 내에서 </a:t>
            </a:r>
            <a:r>
              <a:rPr lang="ko-KR" altLang="en-US" sz="1400" b="1" dirty="0">
                <a:solidFill>
                  <a:srgbClr val="FF0000"/>
                </a:solidFill>
              </a:rPr>
              <a:t>유일한 인스턴스를 식별</a:t>
            </a:r>
            <a:r>
              <a:rPr lang="ko-KR" altLang="en-US" sz="1400" b="1" dirty="0"/>
              <a:t>할 수 있는 속성 집합입니다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각 </a:t>
            </a:r>
            <a:r>
              <a:rPr lang="ko-KR" altLang="en-US" sz="1400" b="1" dirty="0" err="1"/>
              <a:t>엔터티는</a:t>
            </a:r>
            <a:r>
              <a:rPr lang="ko-KR" altLang="en-US" sz="1400" b="1" dirty="0"/>
              <a:t> </a:t>
            </a:r>
            <a:r>
              <a:rPr lang="ko-KR" altLang="en-US" sz="1400" b="1" dirty="0">
                <a:solidFill>
                  <a:srgbClr val="FF0000"/>
                </a:solidFill>
              </a:rPr>
              <a:t>무조건 식별자를 하나</a:t>
            </a:r>
            <a:r>
              <a:rPr lang="ko-KR" altLang="en-US" sz="1400" b="1" dirty="0"/>
              <a:t> 가지고 있어야 합니다</a:t>
            </a:r>
            <a:r>
              <a:rPr lang="en-US" altLang="ko-KR" sz="1400" b="1" dirty="0"/>
              <a:t>.</a:t>
            </a:r>
          </a:p>
        </p:txBody>
      </p:sp>
      <p:graphicFrame>
        <p:nvGraphicFramePr>
          <p:cNvPr id="20" name="표 15">
            <a:extLst>
              <a:ext uri="{FF2B5EF4-FFF2-40B4-BE49-F238E27FC236}">
                <a16:creationId xmlns:a16="http://schemas.microsoft.com/office/drawing/2014/main" id="{8C36E2E3-7AB7-C18A-71BD-4ED719320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488348"/>
              </p:ext>
            </p:extLst>
          </p:nvPr>
        </p:nvGraphicFramePr>
        <p:xfrm>
          <a:off x="4925308" y="2511674"/>
          <a:ext cx="5118580" cy="18542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189355">
                  <a:extLst>
                    <a:ext uri="{9D8B030D-6E8A-4147-A177-3AD203B41FA5}">
                      <a16:colId xmlns:a16="http://schemas.microsoft.com/office/drawing/2014/main" val="2136856475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2729200607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3927083960"/>
                    </a:ext>
                  </a:extLst>
                </a:gridCol>
                <a:gridCol w="1801339">
                  <a:extLst>
                    <a:ext uri="{9D8B030D-6E8A-4147-A177-3AD203B41FA5}">
                      <a16:colId xmlns:a16="http://schemas.microsoft.com/office/drawing/2014/main" val="1563909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920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Hello123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Pass111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010-1111-1111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398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NewMan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Pass222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김형준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010-2222-2222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913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Ziaco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Pass333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이성철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010-3333-3333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56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caff112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pass444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이진미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010-4444-4444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593748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1E892F0C-9463-E7D2-440C-2BE0E3F1D6CB}"/>
              </a:ext>
            </a:extLst>
          </p:cNvPr>
          <p:cNvSpPr txBox="1"/>
          <p:nvPr/>
        </p:nvSpPr>
        <p:spPr>
          <a:xfrm>
            <a:off x="2559879" y="2483713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22" name="표 71">
            <a:extLst>
              <a:ext uri="{FF2B5EF4-FFF2-40B4-BE49-F238E27FC236}">
                <a16:creationId xmlns:a16="http://schemas.microsoft.com/office/drawing/2014/main" id="{EDA1F27A-83B8-5CAC-AE5C-EC7042233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939779"/>
              </p:ext>
            </p:extLst>
          </p:nvPr>
        </p:nvGraphicFramePr>
        <p:xfrm>
          <a:off x="2662790" y="3024754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621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98871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Box 89">
            <a:extLst>
              <a:ext uri="{FF2B5EF4-FFF2-40B4-BE49-F238E27FC236}">
                <a16:creationId xmlns:a16="http://schemas.microsoft.com/office/drawing/2014/main" id="{21780E72-A052-A823-A6E5-099C32B3A712}"/>
              </a:ext>
            </a:extLst>
          </p:cNvPr>
          <p:cNvSpPr txBox="1"/>
          <p:nvPr/>
        </p:nvSpPr>
        <p:spPr>
          <a:xfrm>
            <a:off x="699432" y="769961"/>
            <a:ext cx="9378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(3) </a:t>
            </a:r>
            <a:r>
              <a:rPr lang="ko-KR" altLang="en-US" b="1" dirty="0">
                <a:solidFill>
                  <a:srgbClr val="FF0000"/>
                </a:solidFill>
              </a:rPr>
              <a:t>정규화</a:t>
            </a:r>
            <a:r>
              <a:rPr lang="ko-KR" altLang="en-US" dirty="0"/>
              <a:t>의 개념을 알아보기 위해 아래 두가지 데이터를 각 속성에 맞게 넣어봅시다</a:t>
            </a:r>
            <a:r>
              <a:rPr lang="en-US" altLang="ko-KR" dirty="0"/>
              <a:t>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9355B-613C-9237-B038-036469ADD4FE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F18535-7BA5-AF7B-21A7-B7EC6EAA5732}"/>
              </a:ext>
            </a:extLst>
          </p:cNvPr>
          <p:cNvSpPr txBox="1"/>
          <p:nvPr/>
        </p:nvSpPr>
        <p:spPr>
          <a:xfrm>
            <a:off x="5065839" y="1867364"/>
            <a:ext cx="59315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회원</a:t>
            </a:r>
            <a:r>
              <a:rPr lang="en-US" altLang="ko-KR" sz="1600" b="1" dirty="0"/>
              <a:t>ID    : hello1234 </a:t>
            </a:r>
          </a:p>
          <a:p>
            <a:r>
              <a:rPr lang="ko-KR" altLang="en-US" sz="1600" b="1" dirty="0"/>
              <a:t>패스워드 </a:t>
            </a:r>
            <a:r>
              <a:rPr lang="en-US" altLang="ko-KR" sz="1600" b="1" dirty="0"/>
              <a:t>: 11111</a:t>
            </a:r>
          </a:p>
          <a:p>
            <a:r>
              <a:rPr lang="ko-KR" altLang="en-US" sz="1600" b="1" dirty="0"/>
              <a:t>이름       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김현철</a:t>
            </a:r>
            <a:endParaRPr lang="en-US" altLang="ko-KR" sz="1600" b="1" dirty="0"/>
          </a:p>
          <a:p>
            <a:r>
              <a:rPr lang="ko-KR" altLang="en-US" sz="1600" b="1" dirty="0"/>
              <a:t>연락처    </a:t>
            </a:r>
            <a:r>
              <a:rPr lang="en-US" altLang="ko-KR" sz="1600" b="1" dirty="0"/>
              <a:t>: 062-123-1234 , 010-1231-1231 , 02-9999-9999</a:t>
            </a:r>
          </a:p>
          <a:p>
            <a:r>
              <a:rPr lang="en-US" altLang="ko-KR" sz="900" b="1" dirty="0"/>
              <a:t>                          (</a:t>
            </a:r>
            <a:r>
              <a:rPr lang="ko-KR" altLang="en-US" sz="900" b="1" dirty="0"/>
              <a:t>각각 집전화 </a:t>
            </a:r>
            <a:r>
              <a:rPr lang="en-US" altLang="ko-KR" sz="900" b="1" dirty="0"/>
              <a:t>, </a:t>
            </a:r>
            <a:r>
              <a:rPr lang="ko-KR" altLang="en-US" sz="900" b="1" dirty="0"/>
              <a:t>휴대폰 </a:t>
            </a:r>
            <a:r>
              <a:rPr lang="en-US" altLang="ko-KR" sz="900" b="1" dirty="0"/>
              <a:t>, </a:t>
            </a:r>
            <a:r>
              <a:rPr lang="ko-KR" altLang="en-US" sz="900" b="1" dirty="0"/>
              <a:t>회사번호</a:t>
            </a:r>
            <a:r>
              <a:rPr lang="en-US" altLang="ko-KR" sz="900" b="1" dirty="0"/>
              <a:t>)   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EC0C2B7E-0E66-80BA-9B1C-06E279C034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824091"/>
              </p:ext>
            </p:extLst>
          </p:nvPr>
        </p:nvGraphicFramePr>
        <p:xfrm>
          <a:off x="753582" y="5008565"/>
          <a:ext cx="3676301" cy="74168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885184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663231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A727685-56B3-41E7-1971-3DF11DC9F389}"/>
              </a:ext>
            </a:extLst>
          </p:cNvPr>
          <p:cNvSpPr txBox="1"/>
          <p:nvPr/>
        </p:nvSpPr>
        <p:spPr>
          <a:xfrm>
            <a:off x="4742214" y="5016878"/>
            <a:ext cx="57244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* </a:t>
            </a:r>
            <a:r>
              <a:rPr lang="ko-KR" altLang="en-US" sz="1200" b="1" dirty="0">
                <a:solidFill>
                  <a:srgbClr val="FF0000"/>
                </a:solidFill>
              </a:rPr>
              <a:t>단</a:t>
            </a:r>
            <a:r>
              <a:rPr lang="en-US" altLang="ko-KR" sz="1200" b="1" dirty="0">
                <a:solidFill>
                  <a:srgbClr val="FF0000"/>
                </a:solidFill>
              </a:rPr>
              <a:t>, </a:t>
            </a:r>
            <a:r>
              <a:rPr lang="ko-KR" altLang="en-US" sz="1200" b="1" dirty="0" err="1">
                <a:solidFill>
                  <a:srgbClr val="FF0000"/>
                </a:solidFill>
              </a:rPr>
              <a:t>인스턴스별로</a:t>
            </a:r>
            <a:r>
              <a:rPr lang="ko-KR" altLang="en-US" sz="1200" b="1" dirty="0">
                <a:solidFill>
                  <a:srgbClr val="FF0000"/>
                </a:solidFill>
              </a:rPr>
              <a:t> 각 속성에는 </a:t>
            </a:r>
            <a:r>
              <a:rPr lang="ko-KR" altLang="en-US" sz="1400" b="1" dirty="0">
                <a:solidFill>
                  <a:srgbClr val="FF0000"/>
                </a:solidFill>
              </a:rPr>
              <a:t>하나의 속성값만</a:t>
            </a:r>
            <a:r>
              <a:rPr lang="ko-KR" altLang="en-US" sz="1100" b="1" dirty="0">
                <a:solidFill>
                  <a:srgbClr val="FF0000"/>
                </a:solidFill>
              </a:rPr>
              <a:t> </a:t>
            </a:r>
            <a:r>
              <a:rPr lang="ko-KR" altLang="en-US" sz="1200" b="1" dirty="0">
                <a:solidFill>
                  <a:srgbClr val="FF0000"/>
                </a:solidFill>
              </a:rPr>
              <a:t>입력되어야 합니다</a:t>
            </a:r>
            <a:r>
              <a:rPr lang="en-US" altLang="ko-KR" sz="1200" b="1" dirty="0">
                <a:solidFill>
                  <a:srgbClr val="FF0000"/>
                </a:solidFill>
              </a:rPr>
              <a:t>. </a:t>
            </a:r>
          </a:p>
          <a:p>
            <a:r>
              <a:rPr lang="en-US" altLang="ko-KR" sz="1200" b="1" dirty="0">
                <a:solidFill>
                  <a:srgbClr val="FF0000"/>
                </a:solidFill>
              </a:rPr>
              <a:t>* </a:t>
            </a:r>
            <a:r>
              <a:rPr lang="ko-KR" altLang="en-US" sz="1200" b="1" dirty="0">
                <a:solidFill>
                  <a:srgbClr val="FF0000"/>
                </a:solidFill>
              </a:rPr>
              <a:t>행</a:t>
            </a:r>
            <a:r>
              <a:rPr lang="en-US" altLang="ko-KR" sz="1200" b="1" dirty="0">
                <a:solidFill>
                  <a:srgbClr val="FF0000"/>
                </a:solidFill>
              </a:rPr>
              <a:t>x</a:t>
            </a:r>
            <a:r>
              <a:rPr lang="ko-KR" altLang="en-US" sz="1200" b="1" dirty="0">
                <a:solidFill>
                  <a:srgbClr val="FF0000"/>
                </a:solidFill>
              </a:rPr>
              <a:t>열 형태는 반드시 유지되어야 합니다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23B80D74-301D-FF61-F3FB-8316CE4A7A9D}"/>
                  </a:ext>
                </a:extLst>
              </p14:cNvPr>
              <p14:cNvContentPartPr/>
              <p14:nvPr/>
            </p14:nvContentPartPr>
            <p14:xfrm rot="746662">
              <a:off x="7783164" y="5266792"/>
              <a:ext cx="1061629" cy="434847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23B80D74-301D-FF61-F3FB-8316CE4A7A9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746662">
                <a:off x="7774161" y="5257793"/>
                <a:ext cx="1079275" cy="452486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0EF44CF-89B4-CEB3-8AF5-9F1CE437A317}"/>
              </a:ext>
            </a:extLst>
          </p:cNvPr>
          <p:cNvSpPr txBox="1"/>
          <p:nvPr/>
        </p:nvSpPr>
        <p:spPr>
          <a:xfrm>
            <a:off x="8628261" y="5292236"/>
            <a:ext cx="4838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rgbClr val="FF0000"/>
                </a:solidFill>
              </a:rPr>
              <a:t>x</a:t>
            </a:r>
            <a:endParaRPr lang="ko-KR" altLang="en-US" sz="32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8622F-BCD5-B70E-696E-0995C5FD3704}"/>
              </a:ext>
            </a:extLst>
          </p:cNvPr>
          <p:cNvSpPr txBox="1"/>
          <p:nvPr/>
        </p:nvSpPr>
        <p:spPr>
          <a:xfrm>
            <a:off x="1701734" y="1903916"/>
            <a:ext cx="1126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회원</a:t>
            </a:r>
          </a:p>
        </p:txBody>
      </p:sp>
      <p:graphicFrame>
        <p:nvGraphicFramePr>
          <p:cNvPr id="4" name="표 71">
            <a:extLst>
              <a:ext uri="{FF2B5EF4-FFF2-40B4-BE49-F238E27FC236}">
                <a16:creationId xmlns:a16="http://schemas.microsoft.com/office/drawing/2014/main" id="{8B241779-47FC-44F1-A0A9-CB5251E57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500557"/>
              </p:ext>
            </p:extLst>
          </p:nvPr>
        </p:nvGraphicFramePr>
        <p:xfrm>
          <a:off x="1804645" y="2444957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9287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349509"/>
                  </a:ext>
                </a:extLst>
              </a:tr>
            </a:tbl>
          </a:graphicData>
        </a:graphic>
      </p:graphicFrame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AE21FD4F-C620-05C5-CD2E-5CEB95A4F2A5}"/>
              </a:ext>
            </a:extLst>
          </p:cNvPr>
          <p:cNvSpPr/>
          <p:nvPr/>
        </p:nvSpPr>
        <p:spPr>
          <a:xfrm rot="5400000">
            <a:off x="2291360" y="4327757"/>
            <a:ext cx="492443" cy="36933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A0A264-B49C-8ECD-840C-2716C6BB516F}"/>
              </a:ext>
            </a:extLst>
          </p:cNvPr>
          <p:cNvSpPr txBox="1"/>
          <p:nvPr/>
        </p:nvSpPr>
        <p:spPr>
          <a:xfrm>
            <a:off x="4594926" y="1858558"/>
            <a:ext cx="522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(1)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23F23D-1C84-7211-529A-17AA078B79B1}"/>
              </a:ext>
            </a:extLst>
          </p:cNvPr>
          <p:cNvSpPr txBox="1"/>
          <p:nvPr/>
        </p:nvSpPr>
        <p:spPr>
          <a:xfrm>
            <a:off x="5065839" y="3301007"/>
            <a:ext cx="59315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회원</a:t>
            </a:r>
            <a:r>
              <a:rPr lang="en-US" altLang="ko-KR" sz="1600" b="1" dirty="0"/>
              <a:t>ID    : hello5678 </a:t>
            </a:r>
          </a:p>
          <a:p>
            <a:r>
              <a:rPr lang="ko-KR" altLang="en-US" sz="1600" b="1" dirty="0"/>
              <a:t>패스워드 </a:t>
            </a:r>
            <a:r>
              <a:rPr lang="en-US" altLang="ko-KR" sz="1600" b="1" dirty="0"/>
              <a:t>: 2222</a:t>
            </a:r>
          </a:p>
          <a:p>
            <a:r>
              <a:rPr lang="ko-KR" altLang="en-US" sz="1600" b="1" dirty="0"/>
              <a:t>이름       </a:t>
            </a:r>
            <a:r>
              <a:rPr lang="en-US" altLang="ko-KR" sz="1600" b="1" dirty="0"/>
              <a:t>: </a:t>
            </a:r>
            <a:r>
              <a:rPr lang="ko-KR" altLang="en-US" sz="1600" b="1" dirty="0" err="1"/>
              <a:t>문광광</a:t>
            </a:r>
            <a:endParaRPr lang="en-US" altLang="ko-KR" sz="1600" b="1" dirty="0"/>
          </a:p>
          <a:p>
            <a:r>
              <a:rPr lang="ko-KR" altLang="en-US" sz="1600" b="1" dirty="0"/>
              <a:t>연락처    </a:t>
            </a:r>
            <a:r>
              <a:rPr lang="en-US" altLang="ko-KR" sz="1600" b="1" dirty="0"/>
              <a:t>: 062-555-7777 , 010-5555-8888</a:t>
            </a:r>
          </a:p>
          <a:p>
            <a:r>
              <a:rPr lang="en-US" altLang="ko-KR" sz="900" b="1" dirty="0"/>
              <a:t>                          (</a:t>
            </a:r>
            <a:r>
              <a:rPr lang="ko-KR" altLang="en-US" sz="900" b="1" dirty="0"/>
              <a:t>각각 집전화 </a:t>
            </a:r>
            <a:r>
              <a:rPr lang="en-US" altLang="ko-KR" sz="900" b="1" dirty="0"/>
              <a:t>, </a:t>
            </a:r>
            <a:r>
              <a:rPr lang="ko-KR" altLang="en-US" sz="900" b="1" dirty="0"/>
              <a:t>휴대폰 </a:t>
            </a:r>
            <a:r>
              <a:rPr lang="en-US" altLang="ko-KR" sz="900" b="1" dirty="0"/>
              <a:t>)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6AEE85-55EC-41E2-42C2-0BDD8C480769}"/>
              </a:ext>
            </a:extLst>
          </p:cNvPr>
          <p:cNvSpPr txBox="1"/>
          <p:nvPr/>
        </p:nvSpPr>
        <p:spPr>
          <a:xfrm>
            <a:off x="4594926" y="3292201"/>
            <a:ext cx="522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(2)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440877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FB584EF-1DEA-CD20-55EF-6725E7041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346053"/>
              </p:ext>
            </p:extLst>
          </p:nvPr>
        </p:nvGraphicFramePr>
        <p:xfrm>
          <a:off x="1118108" y="2460601"/>
          <a:ext cx="6337710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93817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216780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44626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068705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  <a:gridCol w="1156891">
                  <a:extLst>
                    <a:ext uri="{9D8B030D-6E8A-4147-A177-3AD203B41FA5}">
                      <a16:colId xmlns:a16="http://schemas.microsoft.com/office/drawing/2014/main" val="2406893591"/>
                    </a:ext>
                  </a:extLst>
                </a:gridCol>
                <a:gridCol w="1156891">
                  <a:extLst>
                    <a:ext uri="{9D8B030D-6E8A-4147-A177-3AD203B41FA5}">
                      <a16:colId xmlns:a16="http://schemas.microsoft.com/office/drawing/2014/main" val="1609480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집전화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휴대폰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회사번호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062-123-1234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010-1231-1231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02-9999-9999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062-555-7777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010-5555-8888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       (null)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15047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33DD50A-6E80-3891-57C9-F6032353257D}"/>
              </a:ext>
            </a:extLst>
          </p:cNvPr>
          <p:cNvSpPr txBox="1"/>
          <p:nvPr/>
        </p:nvSpPr>
        <p:spPr>
          <a:xfrm>
            <a:off x="811242" y="1331683"/>
            <a:ext cx="100572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/>
              <a:t>정규화 </a:t>
            </a:r>
            <a:r>
              <a:rPr lang="en-US" altLang="ko-KR" sz="2000" b="1" dirty="0"/>
              <a:t>: </a:t>
            </a:r>
            <a:r>
              <a:rPr lang="ko-KR" altLang="en-US" sz="2000" b="1" dirty="0"/>
              <a:t>데이터가 중복 저장되는 것을 막기 위해 </a:t>
            </a:r>
            <a:r>
              <a:rPr lang="ko-KR" altLang="en-US" sz="2000" b="1" dirty="0" err="1"/>
              <a:t>엔터티를</a:t>
            </a:r>
            <a:r>
              <a:rPr lang="ko-KR" altLang="en-US" sz="2000" b="1" dirty="0"/>
              <a:t> 쪼개는 활동</a:t>
            </a:r>
            <a:endParaRPr lang="en-US" altLang="ko-KR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35023-69BC-845C-07EF-378944982261}"/>
              </a:ext>
            </a:extLst>
          </p:cNvPr>
          <p:cNvSpPr txBox="1"/>
          <p:nvPr/>
        </p:nvSpPr>
        <p:spPr>
          <a:xfrm>
            <a:off x="480422" y="807167"/>
            <a:ext cx="6912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(3) </a:t>
            </a:r>
            <a:r>
              <a:rPr lang="ko-KR" altLang="en-US" b="1" dirty="0">
                <a:solidFill>
                  <a:srgbClr val="FF0000"/>
                </a:solidFill>
              </a:rPr>
              <a:t>정규화</a:t>
            </a:r>
            <a:r>
              <a:rPr lang="ko-KR" altLang="en-US" dirty="0"/>
              <a:t>를 실시한다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E7233C-1C7D-C210-3808-4C8F43AD605C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660A49-68FA-FF08-49C5-7B0AD266D34E}"/>
              </a:ext>
            </a:extLst>
          </p:cNvPr>
          <p:cNvSpPr/>
          <p:nvPr/>
        </p:nvSpPr>
        <p:spPr>
          <a:xfrm>
            <a:off x="4016877" y="2408219"/>
            <a:ext cx="3482483" cy="12310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9BF511F-61CB-D37F-4041-A6DCA6D02D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906553"/>
              </p:ext>
            </p:extLst>
          </p:nvPr>
        </p:nvGraphicFramePr>
        <p:xfrm>
          <a:off x="1248474" y="4358127"/>
          <a:ext cx="4266335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404706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062-123-1234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010-1231-1231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4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02-9999-9999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329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062-555-7777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4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010-5555-8888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242893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F62F0989-8BF2-6A54-667A-325DD597EFE9}"/>
              </a:ext>
            </a:extLst>
          </p:cNvPr>
          <p:cNvSpPr/>
          <p:nvPr/>
        </p:nvSpPr>
        <p:spPr>
          <a:xfrm>
            <a:off x="1118108" y="4261457"/>
            <a:ext cx="2995498" cy="23804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284F552-6364-9E8F-35D4-1CEEA74E7DEE}"/>
              </a:ext>
            </a:extLst>
          </p:cNvPr>
          <p:cNvSpPr txBox="1"/>
          <p:nvPr/>
        </p:nvSpPr>
        <p:spPr>
          <a:xfrm>
            <a:off x="811242" y="2010654"/>
            <a:ext cx="52847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/>
              <a:t>잘못된 예시 </a:t>
            </a:r>
            <a:r>
              <a:rPr lang="en-US" altLang="ko-KR" sz="1200" b="1" dirty="0"/>
              <a:t>1) </a:t>
            </a:r>
            <a:r>
              <a:rPr lang="ko-KR" altLang="en-US" sz="1200" b="1" dirty="0"/>
              <a:t>비슷한 속성을 여러 개 두는 경우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284FBC-C14E-6F9E-1C66-F3E4EAE32F21}"/>
              </a:ext>
            </a:extLst>
          </p:cNvPr>
          <p:cNvSpPr txBox="1"/>
          <p:nvPr/>
        </p:nvSpPr>
        <p:spPr>
          <a:xfrm>
            <a:off x="811242" y="3853663"/>
            <a:ext cx="48857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/>
              <a:t>잘못된 예시 </a:t>
            </a:r>
            <a:r>
              <a:rPr lang="en-US" altLang="ko-KR" sz="1200" b="1" dirty="0"/>
              <a:t>2) </a:t>
            </a:r>
            <a:r>
              <a:rPr lang="ko-KR" altLang="en-US" sz="1200" b="1" dirty="0"/>
              <a:t>값을 입력하기 위해 다른 값들이 중복 입력되는 경우</a:t>
            </a:r>
          </a:p>
        </p:txBody>
      </p:sp>
      <p:pic>
        <p:nvPicPr>
          <p:cNvPr id="19" name="그래픽 18" descr="남자 단색으로 채워진">
            <a:extLst>
              <a:ext uri="{FF2B5EF4-FFF2-40B4-BE49-F238E27FC236}">
                <a16:creationId xmlns:a16="http://schemas.microsoft.com/office/drawing/2014/main" id="{BA325B25-B2A4-A73F-6E09-2C4263762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80946" y="4780775"/>
            <a:ext cx="1170085" cy="1170085"/>
          </a:xfrm>
          <a:prstGeom prst="rect">
            <a:avLst/>
          </a:prstGeom>
        </p:spPr>
      </p:pic>
      <p:sp>
        <p:nvSpPr>
          <p:cNvPr id="20" name="생각 풍선: 구름 모양 19">
            <a:extLst>
              <a:ext uri="{FF2B5EF4-FFF2-40B4-BE49-F238E27FC236}">
                <a16:creationId xmlns:a16="http://schemas.microsoft.com/office/drawing/2014/main" id="{C55C1BA4-FD45-4582-B43C-224C4A18ABA4}"/>
              </a:ext>
            </a:extLst>
          </p:cNvPr>
          <p:cNvSpPr/>
          <p:nvPr/>
        </p:nvSpPr>
        <p:spPr>
          <a:xfrm>
            <a:off x="8389740" y="2584299"/>
            <a:ext cx="3276209" cy="1689402"/>
          </a:xfrm>
          <a:prstGeom prst="cloudCallout">
            <a:avLst>
              <a:gd name="adj1" fmla="val 26017"/>
              <a:gd name="adj2" fmla="val 7867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회원 </a:t>
            </a:r>
            <a:r>
              <a:rPr lang="ko-KR" altLang="en-US" sz="1400" b="1" dirty="0" err="1"/>
              <a:t>엔터티에서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연락처 정보를</a:t>
            </a:r>
            <a:endParaRPr lang="en-US" altLang="ko-KR" sz="1400" b="1" dirty="0"/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 따로 관리하면 어떨까</a:t>
            </a:r>
            <a:r>
              <a:rPr lang="en-US" altLang="ko-KR" sz="1400" b="1" dirty="0"/>
              <a:t>?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6089665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435023-69BC-845C-07EF-378944982261}"/>
              </a:ext>
            </a:extLst>
          </p:cNvPr>
          <p:cNvSpPr txBox="1"/>
          <p:nvPr/>
        </p:nvSpPr>
        <p:spPr>
          <a:xfrm>
            <a:off x="480422" y="807167"/>
            <a:ext cx="6912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(3) </a:t>
            </a:r>
            <a:r>
              <a:rPr lang="ko-KR" altLang="en-US" b="1" dirty="0">
                <a:solidFill>
                  <a:srgbClr val="FF0000"/>
                </a:solidFill>
              </a:rPr>
              <a:t>정규화</a:t>
            </a:r>
            <a:r>
              <a:rPr lang="ko-KR" altLang="en-US" dirty="0"/>
              <a:t>를 실시한다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E7233C-1C7D-C210-3808-4C8F43AD605C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36B44C6-96EA-446A-98DC-568680DA86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089368"/>
              </p:ext>
            </p:extLst>
          </p:nvPr>
        </p:nvGraphicFramePr>
        <p:xfrm>
          <a:off x="4383538" y="2092633"/>
          <a:ext cx="1341755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062-123-1234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010-1231-1231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02-9999-9999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062-555-7777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010-5555-8888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8C4CBFB2-9291-6DF0-0A5C-DE56B08E7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855815"/>
              </p:ext>
            </p:extLst>
          </p:nvPr>
        </p:nvGraphicFramePr>
        <p:xfrm>
          <a:off x="7393021" y="2092633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37905E1-C27B-5DC7-5C5A-67C7A1905B45}"/>
              </a:ext>
            </a:extLst>
          </p:cNvPr>
          <p:cNvSpPr txBox="1"/>
          <p:nvPr/>
        </p:nvSpPr>
        <p:spPr>
          <a:xfrm>
            <a:off x="577142" y="1745804"/>
            <a:ext cx="1126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3BF514-19A2-85B6-AD97-9E1E155F5058}"/>
              </a:ext>
            </a:extLst>
          </p:cNvPr>
          <p:cNvSpPr txBox="1"/>
          <p:nvPr/>
        </p:nvSpPr>
        <p:spPr>
          <a:xfrm>
            <a:off x="4339996" y="1659404"/>
            <a:ext cx="1609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회원연락처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1F413606-6952-4E2B-AE2D-95C6AD3BD3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961718"/>
              </p:ext>
            </p:extLst>
          </p:nvPr>
        </p:nvGraphicFramePr>
        <p:xfrm>
          <a:off x="9822543" y="2092633"/>
          <a:ext cx="1559409" cy="33528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9D77400-E44B-9919-C8A1-DD1FF3D112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630200"/>
              </p:ext>
            </p:extLst>
          </p:nvPr>
        </p:nvGraphicFramePr>
        <p:xfrm>
          <a:off x="657880" y="2145914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50057"/>
                  </a:ext>
                </a:extLst>
              </a:tr>
            </a:tbl>
          </a:graphicData>
        </a:graphic>
      </p:graphicFrame>
      <p:pic>
        <p:nvPicPr>
          <p:cNvPr id="10" name="그래픽 9" descr="남자 단색으로 채워진">
            <a:extLst>
              <a:ext uri="{FF2B5EF4-FFF2-40B4-BE49-F238E27FC236}">
                <a16:creationId xmlns:a16="http://schemas.microsoft.com/office/drawing/2014/main" id="{28F42DCC-A24A-2301-9E80-4F6431A0B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79" y="5367882"/>
            <a:ext cx="1170085" cy="1170085"/>
          </a:xfrm>
          <a:prstGeom prst="rect">
            <a:avLst/>
          </a:prstGeom>
        </p:spPr>
      </p:pic>
      <p:sp>
        <p:nvSpPr>
          <p:cNvPr id="12" name="말풍선: 모서리가 둥근 사각형 11">
            <a:extLst>
              <a:ext uri="{FF2B5EF4-FFF2-40B4-BE49-F238E27FC236}">
                <a16:creationId xmlns:a16="http://schemas.microsoft.com/office/drawing/2014/main" id="{DB56EE16-87DC-6960-F0A1-48D6D9C58B4C}"/>
              </a:ext>
            </a:extLst>
          </p:cNvPr>
          <p:cNvSpPr/>
          <p:nvPr/>
        </p:nvSpPr>
        <p:spPr>
          <a:xfrm>
            <a:off x="1140171" y="3961620"/>
            <a:ext cx="2193233" cy="1406262"/>
          </a:xfrm>
          <a:prstGeom prst="wedgeRoundRectCallout">
            <a:avLst>
              <a:gd name="adj1" fmla="val -48991"/>
              <a:gd name="adj2" fmla="val 67661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회원 </a:t>
            </a:r>
            <a:r>
              <a:rPr lang="ko-KR" altLang="en-US" sz="1400" b="1" dirty="0" err="1"/>
              <a:t>엔터티에서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연락처 정보를 </a:t>
            </a:r>
            <a:endParaRPr lang="en-US" altLang="ko-KR" sz="1400" b="1" dirty="0"/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따로 뜯어냈습니다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804583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435023-69BC-845C-07EF-378944982261}"/>
              </a:ext>
            </a:extLst>
          </p:cNvPr>
          <p:cNvSpPr txBox="1"/>
          <p:nvPr/>
        </p:nvSpPr>
        <p:spPr>
          <a:xfrm>
            <a:off x="480422" y="807167"/>
            <a:ext cx="6912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(3) </a:t>
            </a:r>
            <a:r>
              <a:rPr lang="ko-KR" altLang="en-US" b="1" dirty="0">
                <a:solidFill>
                  <a:srgbClr val="FF0000"/>
                </a:solidFill>
              </a:rPr>
              <a:t>정규화</a:t>
            </a:r>
            <a:r>
              <a:rPr lang="ko-KR" altLang="en-US" dirty="0"/>
              <a:t>를 완료한 후의 모델링 모습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E7233C-1C7D-C210-3808-4C8F43AD605C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A485FA4-CE51-4E0B-B1BD-8CA68FF3E1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211473"/>
              </p:ext>
            </p:extLst>
          </p:nvPr>
        </p:nvGraphicFramePr>
        <p:xfrm>
          <a:off x="2897965" y="2390172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E2D0A41-DC63-4C08-6002-BE996C1DD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007294"/>
              </p:ext>
            </p:extLst>
          </p:nvPr>
        </p:nvGraphicFramePr>
        <p:xfrm>
          <a:off x="7246257" y="2397430"/>
          <a:ext cx="1559409" cy="335280"/>
        </p:xfrm>
        <a:graphic>
          <a:graphicData uri="http://schemas.openxmlformats.org/drawingml/2006/table">
            <a:tbl>
              <a:tblPr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DCACC47-6602-553C-D752-20BDBE3E1CB6}"/>
              </a:ext>
            </a:extLst>
          </p:cNvPr>
          <p:cNvSpPr txBox="1"/>
          <p:nvPr/>
        </p:nvSpPr>
        <p:spPr>
          <a:xfrm>
            <a:off x="2851335" y="1921250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25BBE6-83B4-3ABB-2AC3-F705C234A50B}"/>
              </a:ext>
            </a:extLst>
          </p:cNvPr>
          <p:cNvSpPr txBox="1"/>
          <p:nvPr/>
        </p:nvSpPr>
        <p:spPr>
          <a:xfrm>
            <a:off x="7198807" y="1928507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회원연락처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35CC93-90FC-6CC3-580E-997EE42EDDC3}"/>
              </a:ext>
            </a:extLst>
          </p:cNvPr>
          <p:cNvSpPr txBox="1"/>
          <p:nvPr/>
        </p:nvSpPr>
        <p:spPr>
          <a:xfrm>
            <a:off x="2791995" y="3944608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14" name="표 71">
            <a:extLst>
              <a:ext uri="{FF2B5EF4-FFF2-40B4-BE49-F238E27FC236}">
                <a16:creationId xmlns:a16="http://schemas.microsoft.com/office/drawing/2014/main" id="{DAA56E6A-5282-0BDC-BA41-F00F2BCBC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055494"/>
              </p:ext>
            </p:extLst>
          </p:nvPr>
        </p:nvGraphicFramePr>
        <p:xfrm>
          <a:off x="2886335" y="4467828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2019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478913" y="940371"/>
            <a:ext cx="1143032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데이터베이스가 없던 시절 </a:t>
            </a:r>
            <a:r>
              <a:rPr lang="en-US" altLang="ko-KR" sz="2400" b="1" dirty="0"/>
              <a:t>.. 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그들은 </a:t>
            </a:r>
            <a:r>
              <a:rPr lang="ko-KR" altLang="en-US" sz="2400" b="1" dirty="0">
                <a:solidFill>
                  <a:srgbClr val="FF0000"/>
                </a:solidFill>
              </a:rPr>
              <a:t>사람 수 만큼 </a:t>
            </a:r>
            <a:r>
              <a:rPr lang="ko-KR" altLang="en-US" sz="2400" b="1" dirty="0"/>
              <a:t>파일을 가지고 있었다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6DA026-02F5-8154-7CA6-3974CFB0C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54" y="3161109"/>
            <a:ext cx="953663" cy="777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496496-FC34-EE93-4C81-6E0DBEB71EE3}"/>
              </a:ext>
            </a:extLst>
          </p:cNvPr>
          <p:cNvSpPr txBox="1"/>
          <p:nvPr/>
        </p:nvSpPr>
        <p:spPr>
          <a:xfrm>
            <a:off x="402203" y="4102415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1D49673-E65C-DF2E-A8D4-ADAC55D0F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899" y="3161108"/>
            <a:ext cx="953663" cy="7774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C60F55B-1F48-5642-0F92-31B963D882CF}"/>
              </a:ext>
            </a:extLst>
          </p:cNvPr>
          <p:cNvSpPr txBox="1"/>
          <p:nvPr/>
        </p:nvSpPr>
        <p:spPr>
          <a:xfrm>
            <a:off x="4416576" y="4102415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876F7B9-AD27-F9E1-64D1-43DAB81A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154" y="3161108"/>
            <a:ext cx="953663" cy="77744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20CDF8E-90D0-F76A-6E49-38687E2FAF40}"/>
              </a:ext>
            </a:extLst>
          </p:cNvPr>
          <p:cNvSpPr txBox="1"/>
          <p:nvPr/>
        </p:nvSpPr>
        <p:spPr>
          <a:xfrm>
            <a:off x="8430949" y="4102415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pic>
        <p:nvPicPr>
          <p:cNvPr id="22" name="그래픽 21" descr="남자 단색으로 채워진">
            <a:extLst>
              <a:ext uri="{FF2B5EF4-FFF2-40B4-BE49-F238E27FC236}">
                <a16:creationId xmlns:a16="http://schemas.microsoft.com/office/drawing/2014/main" id="{40BD7285-0017-D68B-E3D7-EA7F57A13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22877" y="5209760"/>
            <a:ext cx="914400" cy="914400"/>
          </a:xfrm>
          <a:prstGeom prst="rect">
            <a:avLst/>
          </a:prstGeom>
        </p:spPr>
      </p:pic>
      <p:pic>
        <p:nvPicPr>
          <p:cNvPr id="23" name="그래픽 22" descr="남자 단색으로 채워진">
            <a:extLst>
              <a:ext uri="{FF2B5EF4-FFF2-40B4-BE49-F238E27FC236}">
                <a16:creationId xmlns:a16="http://schemas.microsoft.com/office/drawing/2014/main" id="{FA21B836-9CDF-A3C4-403D-2B946B82A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8323" y="5209760"/>
            <a:ext cx="914400" cy="914400"/>
          </a:xfrm>
          <a:prstGeom prst="rect">
            <a:avLst/>
          </a:prstGeom>
        </p:spPr>
      </p:pic>
      <p:pic>
        <p:nvPicPr>
          <p:cNvPr id="24" name="그래픽 23" descr="남자 단색으로 채워진">
            <a:extLst>
              <a:ext uri="{FF2B5EF4-FFF2-40B4-BE49-F238E27FC236}">
                <a16:creationId xmlns:a16="http://schemas.microsoft.com/office/drawing/2014/main" id="{3A5DF7C4-330D-1D76-C4BF-F2FD3B4CD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31138" y="5209760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C106EA0-FBF4-43BA-F88C-417763407C84}"/>
              </a:ext>
            </a:extLst>
          </p:cNvPr>
          <p:cNvSpPr txBox="1"/>
          <p:nvPr/>
        </p:nvSpPr>
        <p:spPr>
          <a:xfrm>
            <a:off x="1123139" y="6242059"/>
            <a:ext cx="1481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A</a:t>
            </a:r>
            <a:r>
              <a:rPr lang="ko-KR" altLang="en-US" sz="2000" b="1" dirty="0"/>
              <a:t>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E35FDD-A845-8D46-ED85-AA5A55C60B4E}"/>
              </a:ext>
            </a:extLst>
          </p:cNvPr>
          <p:cNvSpPr txBox="1"/>
          <p:nvPr/>
        </p:nvSpPr>
        <p:spPr>
          <a:xfrm>
            <a:off x="5056488" y="6242059"/>
            <a:ext cx="146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B</a:t>
            </a:r>
            <a:r>
              <a:rPr lang="ko-KR" altLang="en-US" sz="2000" b="1" dirty="0"/>
              <a:t>씨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9899B8-5E16-AA13-BC13-5C6C950032DE}"/>
              </a:ext>
            </a:extLst>
          </p:cNvPr>
          <p:cNvSpPr txBox="1"/>
          <p:nvPr/>
        </p:nvSpPr>
        <p:spPr>
          <a:xfrm>
            <a:off x="9165700" y="6242059"/>
            <a:ext cx="146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C</a:t>
            </a:r>
            <a:r>
              <a:rPr lang="ko-KR" altLang="en-US" sz="2000" b="1" dirty="0"/>
              <a:t>씨</a:t>
            </a: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1AF254A-76CA-63B5-096B-01612D8B676D}"/>
              </a:ext>
            </a:extLst>
          </p:cNvPr>
          <p:cNvSpPr/>
          <p:nvPr/>
        </p:nvSpPr>
        <p:spPr>
          <a:xfrm rot="16200000">
            <a:off x="1726189" y="4699347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BC522AE0-861E-3A08-837C-4B73F02A6D85}"/>
              </a:ext>
            </a:extLst>
          </p:cNvPr>
          <p:cNvSpPr/>
          <p:nvPr/>
        </p:nvSpPr>
        <p:spPr>
          <a:xfrm rot="16200000">
            <a:off x="5641635" y="4699347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CA18BF0F-55EA-50A0-0594-49D90810A262}"/>
              </a:ext>
            </a:extLst>
          </p:cNvPr>
          <p:cNvSpPr/>
          <p:nvPr/>
        </p:nvSpPr>
        <p:spPr>
          <a:xfrm rot="16200000">
            <a:off x="9714818" y="4699346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1" name="표 31">
            <a:extLst>
              <a:ext uri="{FF2B5EF4-FFF2-40B4-BE49-F238E27FC236}">
                <a16:creationId xmlns:a16="http://schemas.microsoft.com/office/drawing/2014/main" id="{9B064D46-CC51-2A68-F467-98DED3543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175743"/>
              </p:ext>
            </p:extLst>
          </p:nvPr>
        </p:nvGraphicFramePr>
        <p:xfrm>
          <a:off x="1606307" y="2473360"/>
          <a:ext cx="1393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4DF95E0F-E8F1-AE6B-4309-E96748DF2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6817687"/>
              </p:ext>
            </p:extLst>
          </p:nvPr>
        </p:nvGraphicFramePr>
        <p:xfrm>
          <a:off x="5628808" y="2455191"/>
          <a:ext cx="1393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2A251BA5-024D-9B98-9A50-73427A808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244834"/>
              </p:ext>
            </p:extLst>
          </p:nvPr>
        </p:nvGraphicFramePr>
        <p:xfrm>
          <a:off x="9612854" y="2455191"/>
          <a:ext cx="1393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78862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69C6B8-8FD6-B658-09ED-1D19C2CAD2A6}"/>
              </a:ext>
            </a:extLst>
          </p:cNvPr>
          <p:cNvSpPr txBox="1"/>
          <p:nvPr/>
        </p:nvSpPr>
        <p:spPr>
          <a:xfrm>
            <a:off x="511041" y="770777"/>
            <a:ext cx="11169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(4) </a:t>
            </a:r>
            <a:r>
              <a:rPr lang="ko-KR" altLang="en-US" b="1" dirty="0">
                <a:solidFill>
                  <a:srgbClr val="FF0000"/>
                </a:solidFill>
              </a:rPr>
              <a:t>관계설정</a:t>
            </a:r>
            <a:r>
              <a:rPr lang="en-US" altLang="ko-KR" b="1" dirty="0">
                <a:solidFill>
                  <a:srgbClr val="FF0000"/>
                </a:solidFill>
              </a:rPr>
              <a:t>(FOREIGN KEY)</a:t>
            </a:r>
            <a:r>
              <a:rPr lang="ko-KR" altLang="en-US" dirty="0"/>
              <a:t>을 한다</a:t>
            </a:r>
            <a:r>
              <a:rPr lang="en-US" altLang="ko-KR" dirty="0"/>
              <a:t>. -&gt;</a:t>
            </a:r>
            <a:r>
              <a:rPr lang="ko-KR" altLang="en-US" dirty="0"/>
              <a:t> </a:t>
            </a:r>
            <a:r>
              <a:rPr lang="ko-KR" altLang="en-US" b="1" dirty="0" err="1"/>
              <a:t>엔터티</a:t>
            </a:r>
            <a:r>
              <a:rPr lang="ko-KR" altLang="en-US" b="1" dirty="0"/>
              <a:t> 간의 </a:t>
            </a:r>
            <a:r>
              <a:rPr lang="ko-KR" altLang="en-US" b="1" dirty="0">
                <a:highlight>
                  <a:srgbClr val="FFFF00"/>
                </a:highlight>
              </a:rPr>
              <a:t>관계를 데이터로 표현</a:t>
            </a:r>
            <a:r>
              <a:rPr lang="ko-KR" altLang="en-US" b="1" dirty="0"/>
              <a:t>하기 위해 </a:t>
            </a:r>
            <a:r>
              <a:rPr lang="ko-KR" altLang="en-US" b="1" dirty="0">
                <a:highlight>
                  <a:srgbClr val="FFFF00"/>
                </a:highlight>
              </a:rPr>
              <a:t>식별자를 빌려온다</a:t>
            </a:r>
            <a:r>
              <a:rPr lang="en-US" altLang="ko-KR" b="1" dirty="0">
                <a:highlight>
                  <a:srgbClr val="FFFF00"/>
                </a:highlight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1AF8F74-F20E-3C8F-6A76-D5A4D704B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931962"/>
              </p:ext>
            </p:extLst>
          </p:nvPr>
        </p:nvGraphicFramePr>
        <p:xfrm>
          <a:off x="4383538" y="2201488"/>
          <a:ext cx="1341755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062-123-1234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010-1231-1231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02-9999-9999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062-555-7777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010-5555-8888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395BA40-5011-50A4-6EFD-CFF7418BB9A0}"/>
              </a:ext>
            </a:extLst>
          </p:cNvPr>
          <p:cNvSpPr txBox="1"/>
          <p:nvPr/>
        </p:nvSpPr>
        <p:spPr>
          <a:xfrm>
            <a:off x="577142" y="1854659"/>
            <a:ext cx="1126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635BE1-0ABC-1FBE-B172-698F03A4AE52}"/>
              </a:ext>
            </a:extLst>
          </p:cNvPr>
          <p:cNvSpPr txBox="1"/>
          <p:nvPr/>
        </p:nvSpPr>
        <p:spPr>
          <a:xfrm>
            <a:off x="4339996" y="1768259"/>
            <a:ext cx="1609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회원연락처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03BEB2FC-29E7-0F6C-7B3D-FC6E42B379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064698"/>
              </p:ext>
            </p:extLst>
          </p:nvPr>
        </p:nvGraphicFramePr>
        <p:xfrm>
          <a:off x="657880" y="2254769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50057"/>
                  </a:ext>
                </a:extLst>
              </a:tr>
            </a:tbl>
          </a:graphicData>
        </a:graphic>
      </p:graphicFrame>
      <p:pic>
        <p:nvPicPr>
          <p:cNvPr id="14" name="그래픽 13" descr="남자 단색으로 채워진">
            <a:extLst>
              <a:ext uri="{FF2B5EF4-FFF2-40B4-BE49-F238E27FC236}">
                <a16:creationId xmlns:a16="http://schemas.microsoft.com/office/drawing/2014/main" id="{67D44C52-716B-4634-4822-24B1B7454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91485" y="4268719"/>
            <a:ext cx="1306287" cy="1280948"/>
          </a:xfrm>
          <a:prstGeom prst="rect">
            <a:avLst/>
          </a:prstGeom>
        </p:spPr>
      </p:pic>
      <p:sp>
        <p:nvSpPr>
          <p:cNvPr id="16" name="말풍선: 모서리가 둥근 사각형 15">
            <a:extLst>
              <a:ext uri="{FF2B5EF4-FFF2-40B4-BE49-F238E27FC236}">
                <a16:creationId xmlns:a16="http://schemas.microsoft.com/office/drawing/2014/main" id="{9CDDB053-F6B4-6AD1-E291-358A5E4C12DD}"/>
              </a:ext>
            </a:extLst>
          </p:cNvPr>
          <p:cNvSpPr/>
          <p:nvPr/>
        </p:nvSpPr>
        <p:spPr>
          <a:xfrm>
            <a:off x="7511941" y="2555303"/>
            <a:ext cx="3177829" cy="1406262"/>
          </a:xfrm>
          <a:prstGeom prst="wedgeRoundRectCallout">
            <a:avLst>
              <a:gd name="adj1" fmla="val 31567"/>
              <a:gd name="adj2" fmla="val 76434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/>
              <a:t>문광광씨의</a:t>
            </a:r>
            <a:r>
              <a:rPr lang="ko-KR" altLang="en-US" sz="1400" b="1" dirty="0"/>
              <a:t> 휴대폰 번호는 무엇인지 회원연락처 </a:t>
            </a:r>
            <a:r>
              <a:rPr lang="ko-KR" altLang="en-US" sz="1400" b="1" dirty="0" err="1"/>
              <a:t>엔터티만</a:t>
            </a:r>
            <a:r>
              <a:rPr lang="ko-KR" altLang="en-US" sz="1400" b="1" dirty="0"/>
              <a:t> 보고 판단이 가능할까요</a:t>
            </a:r>
            <a:r>
              <a:rPr lang="en-US" altLang="ko-KR" sz="1400" b="1" dirty="0"/>
              <a:t>?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843570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69C6B8-8FD6-B658-09ED-1D19C2CAD2A6}"/>
              </a:ext>
            </a:extLst>
          </p:cNvPr>
          <p:cNvSpPr txBox="1"/>
          <p:nvPr/>
        </p:nvSpPr>
        <p:spPr>
          <a:xfrm>
            <a:off x="511041" y="770777"/>
            <a:ext cx="11169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(4) </a:t>
            </a:r>
            <a:r>
              <a:rPr lang="ko-KR" altLang="en-US" b="1" dirty="0"/>
              <a:t>관계설정</a:t>
            </a:r>
            <a:r>
              <a:rPr lang="en-US" altLang="ko-KR" b="1" dirty="0"/>
              <a:t>(FOREIGN KEY)</a:t>
            </a:r>
            <a:r>
              <a:rPr lang="ko-KR" altLang="en-US" dirty="0"/>
              <a:t>을 한다</a:t>
            </a:r>
            <a:r>
              <a:rPr lang="en-US" altLang="ko-KR" dirty="0"/>
              <a:t>. -&gt;</a:t>
            </a:r>
            <a:r>
              <a:rPr lang="ko-KR" altLang="en-US" dirty="0"/>
              <a:t> </a:t>
            </a:r>
            <a:r>
              <a:rPr lang="ko-KR" altLang="en-US" b="1" dirty="0" err="1"/>
              <a:t>엔터티</a:t>
            </a:r>
            <a:r>
              <a:rPr lang="ko-KR" altLang="en-US" b="1" dirty="0"/>
              <a:t> 간의 </a:t>
            </a:r>
            <a:r>
              <a:rPr lang="ko-KR" altLang="en-US" b="1" dirty="0">
                <a:highlight>
                  <a:srgbClr val="FFFF00"/>
                </a:highlight>
              </a:rPr>
              <a:t>관계를 데이터로 표현</a:t>
            </a:r>
            <a:r>
              <a:rPr lang="ko-KR" altLang="en-US" b="1" dirty="0"/>
              <a:t>하기 위해 </a:t>
            </a:r>
            <a:r>
              <a:rPr lang="ko-KR" altLang="en-US" b="1" dirty="0">
                <a:highlight>
                  <a:srgbClr val="FFFF00"/>
                </a:highlight>
              </a:rPr>
              <a:t>식별자를 빌려온다</a:t>
            </a:r>
            <a:r>
              <a:rPr lang="en-US" altLang="ko-KR" b="1" dirty="0">
                <a:highlight>
                  <a:srgbClr val="FFFF00"/>
                </a:highlight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1AF8F74-F20E-3C8F-6A76-D5A4D704B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729374"/>
              </p:ext>
            </p:extLst>
          </p:nvPr>
        </p:nvGraphicFramePr>
        <p:xfrm>
          <a:off x="4581984" y="2224224"/>
          <a:ext cx="2707477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1311747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062-123-1234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010-1231-1231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02-9999-9999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062-555-7777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010-5555-8888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395BA40-5011-50A4-6EFD-CFF7418BB9A0}"/>
              </a:ext>
            </a:extLst>
          </p:cNvPr>
          <p:cNvSpPr txBox="1"/>
          <p:nvPr/>
        </p:nvSpPr>
        <p:spPr>
          <a:xfrm>
            <a:off x="577142" y="1854659"/>
            <a:ext cx="1126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635BE1-0ABC-1FBE-B172-698F03A4AE52}"/>
              </a:ext>
            </a:extLst>
          </p:cNvPr>
          <p:cNvSpPr txBox="1"/>
          <p:nvPr/>
        </p:nvSpPr>
        <p:spPr>
          <a:xfrm>
            <a:off x="5131024" y="1768259"/>
            <a:ext cx="1609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회원연락처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03BEB2FC-29E7-0F6C-7B3D-FC6E42B37947}"/>
              </a:ext>
            </a:extLst>
          </p:cNvPr>
          <p:cNvGraphicFramePr>
            <a:graphicFrameLocks noGrp="1"/>
          </p:cNvGraphicFramePr>
          <p:nvPr/>
        </p:nvGraphicFramePr>
        <p:xfrm>
          <a:off x="657880" y="2254769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50057"/>
                  </a:ext>
                </a:extLst>
              </a:tr>
            </a:tbl>
          </a:graphicData>
        </a:graphic>
      </p:graphicFrame>
      <p:pic>
        <p:nvPicPr>
          <p:cNvPr id="14" name="그래픽 13" descr="남자 단색으로 채워진">
            <a:extLst>
              <a:ext uri="{FF2B5EF4-FFF2-40B4-BE49-F238E27FC236}">
                <a16:creationId xmlns:a16="http://schemas.microsoft.com/office/drawing/2014/main" id="{67D44C52-716B-4634-4822-24B1B7454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91485" y="4268719"/>
            <a:ext cx="1306287" cy="1280948"/>
          </a:xfrm>
          <a:prstGeom prst="rect">
            <a:avLst/>
          </a:prstGeom>
        </p:spPr>
      </p:pic>
      <p:sp>
        <p:nvSpPr>
          <p:cNvPr id="16" name="말풍선: 모서리가 둥근 사각형 15">
            <a:extLst>
              <a:ext uri="{FF2B5EF4-FFF2-40B4-BE49-F238E27FC236}">
                <a16:creationId xmlns:a16="http://schemas.microsoft.com/office/drawing/2014/main" id="{9CDDB053-F6B4-6AD1-E291-358A5E4C12DD}"/>
              </a:ext>
            </a:extLst>
          </p:cNvPr>
          <p:cNvSpPr/>
          <p:nvPr/>
        </p:nvSpPr>
        <p:spPr>
          <a:xfrm>
            <a:off x="7776427" y="2354853"/>
            <a:ext cx="4230116" cy="1406262"/>
          </a:xfrm>
          <a:prstGeom prst="wedgeRoundRectCallout">
            <a:avLst>
              <a:gd name="adj1" fmla="val 16716"/>
              <a:gd name="adj2" fmla="val 75402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회원 </a:t>
            </a:r>
            <a:r>
              <a:rPr lang="ko-KR" altLang="en-US" sz="1400" b="1" dirty="0" err="1"/>
              <a:t>엔터티의</a:t>
            </a:r>
            <a:r>
              <a:rPr lang="ko-KR" altLang="en-US" sz="1400" b="1" dirty="0"/>
              <a:t> 식별자인 </a:t>
            </a:r>
            <a:endParaRPr lang="en-US" altLang="ko-KR" sz="1400" b="1" dirty="0"/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회원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를 회원연락처에 빌려줬습니다</a:t>
            </a:r>
            <a:r>
              <a:rPr lang="en-US" altLang="ko-KR" sz="1400" b="1" dirty="0"/>
              <a:t>.</a:t>
            </a:r>
          </a:p>
          <a:p>
            <a:pPr algn="ctr"/>
            <a:endParaRPr lang="en-US" altLang="ko-KR" sz="1400" b="1" dirty="0"/>
          </a:p>
          <a:p>
            <a:pPr algn="ctr"/>
            <a:r>
              <a:rPr lang="ko-KR" altLang="en-US" sz="1400" b="1" dirty="0"/>
              <a:t>이제 누구의 연락처인지 관계를 알 수 있습니다</a:t>
            </a:r>
            <a:r>
              <a:rPr lang="en-US" altLang="ko-KR" sz="1400" b="1" dirty="0"/>
              <a:t>.  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946879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5BF14255-33D6-8854-6156-0AC04ED32000}"/>
              </a:ext>
            </a:extLst>
          </p:cNvPr>
          <p:cNvSpPr txBox="1"/>
          <p:nvPr/>
        </p:nvSpPr>
        <p:spPr>
          <a:xfrm>
            <a:off x="6663254" y="2035226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A3BC2-BDAC-D173-78EF-EFE4562FC308}"/>
              </a:ext>
            </a:extLst>
          </p:cNvPr>
          <p:cNvSpPr txBox="1"/>
          <p:nvPr/>
        </p:nvSpPr>
        <p:spPr>
          <a:xfrm>
            <a:off x="511041" y="770777"/>
            <a:ext cx="11169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(4) </a:t>
            </a:r>
            <a:r>
              <a:rPr lang="ko-KR" altLang="en-US" b="1" dirty="0"/>
              <a:t>관계설정</a:t>
            </a:r>
            <a:r>
              <a:rPr lang="en-US" altLang="ko-KR" b="1" dirty="0"/>
              <a:t>(FOREIGN KEY)</a:t>
            </a:r>
            <a:r>
              <a:rPr lang="ko-KR" altLang="en-US" dirty="0"/>
              <a:t>을 한다</a:t>
            </a:r>
            <a:r>
              <a:rPr lang="en-US" altLang="ko-KR" dirty="0"/>
              <a:t>. -&gt;</a:t>
            </a:r>
            <a:r>
              <a:rPr lang="ko-KR" altLang="en-US" dirty="0"/>
              <a:t> </a:t>
            </a:r>
            <a:r>
              <a:rPr lang="ko-KR" altLang="en-US" b="1" dirty="0" err="1"/>
              <a:t>엔터티</a:t>
            </a:r>
            <a:r>
              <a:rPr lang="ko-KR" altLang="en-US" b="1" dirty="0"/>
              <a:t> 간의 </a:t>
            </a:r>
            <a:r>
              <a:rPr lang="ko-KR" altLang="en-US" b="1" dirty="0">
                <a:highlight>
                  <a:srgbClr val="FFFF00"/>
                </a:highlight>
              </a:rPr>
              <a:t>관계를 데이터로 표현</a:t>
            </a:r>
            <a:r>
              <a:rPr lang="ko-KR" altLang="en-US" b="1" dirty="0"/>
              <a:t>하기 위해 </a:t>
            </a:r>
            <a:r>
              <a:rPr lang="ko-KR" altLang="en-US" b="1" dirty="0">
                <a:highlight>
                  <a:srgbClr val="FFFF00"/>
                </a:highlight>
              </a:rPr>
              <a:t>식별자를 빌려온다</a:t>
            </a:r>
            <a:r>
              <a:rPr lang="en-US" altLang="ko-KR" b="1" dirty="0">
                <a:highlight>
                  <a:srgbClr val="FFFF00"/>
                </a:highlight>
              </a:rPr>
              <a:t>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312C771-A6BC-EB80-CAAC-387552A51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370862"/>
              </p:ext>
            </p:extLst>
          </p:nvPr>
        </p:nvGraphicFramePr>
        <p:xfrm>
          <a:off x="6640445" y="4141711"/>
          <a:ext cx="2707477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1311747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062-123-1234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010-1231-1231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02-9999-9999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062-555-7777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010-5555-8888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7B8971A-8AB8-4A06-1928-663ED36DCB66}"/>
              </a:ext>
            </a:extLst>
          </p:cNvPr>
          <p:cNvSpPr txBox="1"/>
          <p:nvPr/>
        </p:nvSpPr>
        <p:spPr>
          <a:xfrm>
            <a:off x="2635603" y="3772146"/>
            <a:ext cx="1126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A011A-2D10-6070-2262-727E7C5CA76F}"/>
              </a:ext>
            </a:extLst>
          </p:cNvPr>
          <p:cNvSpPr txBox="1"/>
          <p:nvPr/>
        </p:nvSpPr>
        <p:spPr>
          <a:xfrm>
            <a:off x="7189485" y="3685746"/>
            <a:ext cx="1609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회원연락처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B884C52C-1B91-BD00-FD75-45A482C1C2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469418"/>
              </p:ext>
            </p:extLst>
          </p:nvPr>
        </p:nvGraphicFramePr>
        <p:xfrm>
          <a:off x="2716341" y="4172256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50057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EDD60FC-B0B9-0BAB-6D06-181DE28567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363772"/>
              </p:ext>
            </p:extLst>
          </p:nvPr>
        </p:nvGraphicFramePr>
        <p:xfrm>
          <a:off x="3510449" y="2145248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F0A70C25-E079-6235-F033-CFDFE4A65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82913"/>
              </p:ext>
            </p:extLst>
          </p:nvPr>
        </p:nvGraphicFramePr>
        <p:xfrm>
          <a:off x="6964389" y="2137991"/>
          <a:ext cx="1559409" cy="67056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06358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5E6B3D0-253F-03FE-3652-DBAADEA7693D}"/>
              </a:ext>
            </a:extLst>
          </p:cNvPr>
          <p:cNvSpPr txBox="1"/>
          <p:nvPr/>
        </p:nvSpPr>
        <p:spPr>
          <a:xfrm>
            <a:off x="3463819" y="1676326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7D5D17-D691-357F-54E0-7C43C6607500}"/>
              </a:ext>
            </a:extLst>
          </p:cNvPr>
          <p:cNvSpPr txBox="1"/>
          <p:nvPr/>
        </p:nvSpPr>
        <p:spPr>
          <a:xfrm>
            <a:off x="6916939" y="1669068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회원연락처</a:t>
            </a:r>
            <a:endParaRPr lang="ko-KR" altLang="en-US" sz="2000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6D5FBC8-245F-F415-0559-D55F152D3E76}"/>
              </a:ext>
            </a:extLst>
          </p:cNvPr>
          <p:cNvCxnSpPr/>
          <p:nvPr/>
        </p:nvCxnSpPr>
        <p:spPr>
          <a:xfrm>
            <a:off x="5069858" y="2322286"/>
            <a:ext cx="189453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5728B4AE-68FB-4FA9-87FC-455B06F9156F}"/>
              </a:ext>
            </a:extLst>
          </p:cNvPr>
          <p:cNvSpPr/>
          <p:nvPr/>
        </p:nvSpPr>
        <p:spPr>
          <a:xfrm rot="1305346">
            <a:off x="6682967" y="2252029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F16AD95-33C4-7FDB-2176-4434FB137BA2}"/>
              </a:ext>
            </a:extLst>
          </p:cNvPr>
          <p:cNvCxnSpPr>
            <a:cxnSpLocks/>
          </p:cNvCxnSpPr>
          <p:nvPr/>
        </p:nvCxnSpPr>
        <p:spPr>
          <a:xfrm>
            <a:off x="6827426" y="2198710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110C77B-2D5F-1A55-4C47-1A1B8D02D98D}"/>
              </a:ext>
            </a:extLst>
          </p:cNvPr>
          <p:cNvCxnSpPr>
            <a:cxnSpLocks/>
          </p:cNvCxnSpPr>
          <p:nvPr/>
        </p:nvCxnSpPr>
        <p:spPr>
          <a:xfrm>
            <a:off x="5177929" y="2202392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5751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DE52006-D7F0-2B8F-39A6-7327174843B8}"/>
              </a:ext>
            </a:extLst>
          </p:cNvPr>
          <p:cNvCxnSpPr>
            <a:cxnSpLocks/>
          </p:cNvCxnSpPr>
          <p:nvPr/>
        </p:nvCxnSpPr>
        <p:spPr>
          <a:xfrm>
            <a:off x="2866410" y="2267808"/>
            <a:ext cx="2440483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BF14255-33D6-8854-6156-0AC04ED32000}"/>
              </a:ext>
            </a:extLst>
          </p:cNvPr>
          <p:cNvSpPr txBox="1"/>
          <p:nvPr/>
        </p:nvSpPr>
        <p:spPr>
          <a:xfrm>
            <a:off x="8637197" y="2006198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A3BC2-BDAC-D173-78EF-EFE4562FC308}"/>
              </a:ext>
            </a:extLst>
          </p:cNvPr>
          <p:cNvSpPr txBox="1"/>
          <p:nvPr/>
        </p:nvSpPr>
        <p:spPr>
          <a:xfrm>
            <a:off x="511041" y="770777"/>
            <a:ext cx="11169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(4) </a:t>
            </a:r>
            <a:r>
              <a:rPr lang="ko-KR" altLang="en-US" b="1" dirty="0"/>
              <a:t>관계설정</a:t>
            </a:r>
            <a:r>
              <a:rPr lang="en-US" altLang="ko-KR" b="1" dirty="0"/>
              <a:t>(FOREIGN KEY)</a:t>
            </a:r>
            <a:r>
              <a:rPr lang="ko-KR" altLang="en-US" dirty="0"/>
              <a:t>을 한다</a:t>
            </a:r>
            <a:r>
              <a:rPr lang="en-US" altLang="ko-KR" dirty="0"/>
              <a:t>. -&gt;</a:t>
            </a:r>
            <a:r>
              <a:rPr lang="ko-KR" altLang="en-US" dirty="0"/>
              <a:t> </a:t>
            </a:r>
            <a:r>
              <a:rPr lang="ko-KR" altLang="en-US" b="1" dirty="0" err="1"/>
              <a:t>엔터티</a:t>
            </a:r>
            <a:r>
              <a:rPr lang="ko-KR" altLang="en-US" b="1" dirty="0"/>
              <a:t> 간의 </a:t>
            </a:r>
            <a:r>
              <a:rPr lang="ko-KR" altLang="en-US" b="1" dirty="0">
                <a:highlight>
                  <a:srgbClr val="FFFF00"/>
                </a:highlight>
              </a:rPr>
              <a:t>관계를 데이터로 표현</a:t>
            </a:r>
            <a:r>
              <a:rPr lang="ko-KR" altLang="en-US" b="1" dirty="0"/>
              <a:t>하기 위해 </a:t>
            </a:r>
            <a:r>
              <a:rPr lang="ko-KR" altLang="en-US" b="1" dirty="0">
                <a:highlight>
                  <a:srgbClr val="FFFF00"/>
                </a:highlight>
              </a:rPr>
              <a:t>식별자를 빌려온다</a:t>
            </a:r>
            <a:r>
              <a:rPr lang="en-US" altLang="ko-KR" b="1" dirty="0">
                <a:highlight>
                  <a:srgbClr val="FFFF00"/>
                </a:highlight>
              </a:rPr>
              <a:t>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312C771-A6BC-EB80-CAAC-387552A51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563831"/>
              </p:ext>
            </p:extLst>
          </p:nvPr>
        </p:nvGraphicFramePr>
        <p:xfrm>
          <a:off x="8614388" y="4112683"/>
          <a:ext cx="2707477" cy="2225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1311747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062-123-1234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010-1231-1231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hello1234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02-9999-9999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062-555-7777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hello5678</a:t>
                      </a: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010-5555-8888</a:t>
                      </a:r>
                      <a:endParaRPr lang="ko-KR" alt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7B8971A-8AB8-4A06-1928-663ED36DCB66}"/>
              </a:ext>
            </a:extLst>
          </p:cNvPr>
          <p:cNvSpPr txBox="1"/>
          <p:nvPr/>
        </p:nvSpPr>
        <p:spPr>
          <a:xfrm>
            <a:off x="4609546" y="3743118"/>
            <a:ext cx="1126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A011A-2D10-6070-2262-727E7C5CA76F}"/>
              </a:ext>
            </a:extLst>
          </p:cNvPr>
          <p:cNvSpPr txBox="1"/>
          <p:nvPr/>
        </p:nvSpPr>
        <p:spPr>
          <a:xfrm>
            <a:off x="9163428" y="3656718"/>
            <a:ext cx="1609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회원연락처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B884C52C-1B91-BD00-FD75-45A482C1C2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667179"/>
              </p:ext>
            </p:extLst>
          </p:nvPr>
        </p:nvGraphicFramePr>
        <p:xfrm>
          <a:off x="4690284" y="4143228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문광광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50057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EDD60FC-B0B9-0BAB-6D06-181DE28567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392743"/>
              </p:ext>
            </p:extLst>
          </p:nvPr>
        </p:nvGraphicFramePr>
        <p:xfrm>
          <a:off x="5262324" y="2116220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F0A70C25-E079-6235-F033-CFDFE4A65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408038"/>
              </p:ext>
            </p:extLst>
          </p:nvPr>
        </p:nvGraphicFramePr>
        <p:xfrm>
          <a:off x="8938332" y="2108963"/>
          <a:ext cx="1559409" cy="67056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06358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5E6B3D0-253F-03FE-3652-DBAADEA7693D}"/>
              </a:ext>
            </a:extLst>
          </p:cNvPr>
          <p:cNvSpPr txBox="1"/>
          <p:nvPr/>
        </p:nvSpPr>
        <p:spPr>
          <a:xfrm>
            <a:off x="5215694" y="1647298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7D5D17-D691-357F-54E0-7C43C6607500}"/>
              </a:ext>
            </a:extLst>
          </p:cNvPr>
          <p:cNvSpPr txBox="1"/>
          <p:nvPr/>
        </p:nvSpPr>
        <p:spPr>
          <a:xfrm>
            <a:off x="8890882" y="1640040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회원연락처</a:t>
            </a:r>
            <a:endParaRPr lang="ko-KR" altLang="en-US" sz="2000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6D5FBC8-245F-F415-0559-D55F152D3E76}"/>
              </a:ext>
            </a:extLst>
          </p:cNvPr>
          <p:cNvCxnSpPr>
            <a:cxnSpLocks/>
          </p:cNvCxnSpPr>
          <p:nvPr/>
        </p:nvCxnSpPr>
        <p:spPr>
          <a:xfrm>
            <a:off x="6821733" y="2293258"/>
            <a:ext cx="211659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5728B4AE-68FB-4FA9-87FC-455B06F9156F}"/>
              </a:ext>
            </a:extLst>
          </p:cNvPr>
          <p:cNvSpPr/>
          <p:nvPr/>
        </p:nvSpPr>
        <p:spPr>
          <a:xfrm rot="1305346">
            <a:off x="8656910" y="2223001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F16AD95-33C4-7FDB-2176-4434FB137BA2}"/>
              </a:ext>
            </a:extLst>
          </p:cNvPr>
          <p:cNvCxnSpPr>
            <a:cxnSpLocks/>
          </p:cNvCxnSpPr>
          <p:nvPr/>
        </p:nvCxnSpPr>
        <p:spPr>
          <a:xfrm>
            <a:off x="8801369" y="2169682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110C77B-2D5F-1A55-4C47-1A1B8D02D98D}"/>
              </a:ext>
            </a:extLst>
          </p:cNvPr>
          <p:cNvCxnSpPr>
            <a:cxnSpLocks/>
          </p:cNvCxnSpPr>
          <p:nvPr/>
        </p:nvCxnSpPr>
        <p:spPr>
          <a:xfrm>
            <a:off x="6929804" y="2173364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029FEA1-17B3-1F95-9623-0B020F4C246C}"/>
              </a:ext>
            </a:extLst>
          </p:cNvPr>
          <p:cNvSpPr txBox="1"/>
          <p:nvPr/>
        </p:nvSpPr>
        <p:spPr>
          <a:xfrm>
            <a:off x="1212945" y="1604183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4" name="표 71">
            <a:extLst>
              <a:ext uri="{FF2B5EF4-FFF2-40B4-BE49-F238E27FC236}">
                <a16:creationId xmlns:a16="http://schemas.microsoft.com/office/drawing/2014/main" id="{E6D94E94-B92C-6ABD-9739-9972FD7FD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472212"/>
              </p:ext>
            </p:extLst>
          </p:nvPr>
        </p:nvGraphicFramePr>
        <p:xfrm>
          <a:off x="1299893" y="2092997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4CA2004-0D9C-85AB-7B43-FB3C898C3106}"/>
              </a:ext>
            </a:extLst>
          </p:cNvPr>
          <p:cNvSpPr txBox="1"/>
          <p:nvPr/>
        </p:nvSpPr>
        <p:spPr>
          <a:xfrm>
            <a:off x="2909099" y="2092997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0A760B-C7F7-9384-CE62-3FBB76638FF2}"/>
              </a:ext>
            </a:extLst>
          </p:cNvPr>
          <p:cNvSpPr txBox="1"/>
          <p:nvPr/>
        </p:nvSpPr>
        <p:spPr>
          <a:xfrm rot="10800000">
            <a:off x="2808521" y="2027964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C21A48-7F61-0D2C-2F26-F1444857ADF8}"/>
              </a:ext>
            </a:extLst>
          </p:cNvPr>
          <p:cNvSpPr txBox="1"/>
          <p:nvPr/>
        </p:nvSpPr>
        <p:spPr>
          <a:xfrm>
            <a:off x="4967431" y="1985853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932BE3C-7330-3BE0-2518-98DAB809024D}"/>
              </a:ext>
            </a:extLst>
          </p:cNvPr>
          <p:cNvCxnSpPr>
            <a:cxnSpLocks/>
          </p:cNvCxnSpPr>
          <p:nvPr/>
        </p:nvCxnSpPr>
        <p:spPr>
          <a:xfrm>
            <a:off x="5118177" y="2147914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DE3A152-63C9-579A-8501-8850E77888EA}"/>
              </a:ext>
            </a:extLst>
          </p:cNvPr>
          <p:cNvCxnSpPr>
            <a:cxnSpLocks/>
          </p:cNvCxnSpPr>
          <p:nvPr/>
        </p:nvCxnSpPr>
        <p:spPr>
          <a:xfrm>
            <a:off x="3006347" y="2136978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5F6EF8F-36C9-4346-2E01-9C2C4064D825}"/>
              </a:ext>
            </a:extLst>
          </p:cNvPr>
          <p:cNvSpPr txBox="1"/>
          <p:nvPr/>
        </p:nvSpPr>
        <p:spPr>
          <a:xfrm>
            <a:off x="4875778" y="2098530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4CE4AA-E134-7399-486F-E26A98BA369E}"/>
              </a:ext>
            </a:extLst>
          </p:cNvPr>
          <p:cNvSpPr txBox="1"/>
          <p:nvPr/>
        </p:nvSpPr>
        <p:spPr>
          <a:xfrm>
            <a:off x="1876598" y="3807267"/>
            <a:ext cx="8001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800" b="1" dirty="0"/>
              <a:t>?</a:t>
            </a:r>
            <a:endParaRPr lang="ko-KR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2109725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A6EB33-186F-97C6-78F7-6327A151E65F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A4D77C4-2F47-C008-D98F-BB7BE97ED72D}"/>
              </a:ext>
            </a:extLst>
          </p:cNvPr>
          <p:cNvCxnSpPr>
            <a:cxnSpLocks/>
          </p:cNvCxnSpPr>
          <p:nvPr/>
        </p:nvCxnSpPr>
        <p:spPr>
          <a:xfrm>
            <a:off x="4060273" y="2028600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F14D8A40-2221-ADF2-CDC1-A66A02752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753931"/>
              </p:ext>
            </p:extLst>
          </p:nvPr>
        </p:nvGraphicFramePr>
        <p:xfrm>
          <a:off x="8003280" y="1877012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85923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8DAB9D5-2560-F9C7-EA2C-59FBADEA561E}"/>
              </a:ext>
            </a:extLst>
          </p:cNvPr>
          <p:cNvSpPr txBox="1"/>
          <p:nvPr/>
        </p:nvSpPr>
        <p:spPr>
          <a:xfrm>
            <a:off x="7956650" y="1408090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4B05DA-30F3-5F0E-933C-78B2B4DBA6B9}"/>
              </a:ext>
            </a:extLst>
          </p:cNvPr>
          <p:cNvSpPr txBox="1"/>
          <p:nvPr/>
        </p:nvSpPr>
        <p:spPr>
          <a:xfrm>
            <a:off x="2383853" y="1364975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15" name="표 71">
            <a:extLst>
              <a:ext uri="{FF2B5EF4-FFF2-40B4-BE49-F238E27FC236}">
                <a16:creationId xmlns:a16="http://schemas.microsoft.com/office/drawing/2014/main" id="{F266D7FE-6139-166D-4FD9-E93B7B81D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638064"/>
              </p:ext>
            </p:extLst>
          </p:nvPr>
        </p:nvGraphicFramePr>
        <p:xfrm>
          <a:off x="2470801" y="1853789"/>
          <a:ext cx="1559409" cy="134112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7158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171723D-DB7C-D6BE-6FC4-BAEF50A879F1}"/>
              </a:ext>
            </a:extLst>
          </p:cNvPr>
          <p:cNvSpPr txBox="1"/>
          <p:nvPr/>
        </p:nvSpPr>
        <p:spPr>
          <a:xfrm>
            <a:off x="4080007" y="1853789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5B971-5703-84C8-652B-DCABD92E427B}"/>
              </a:ext>
            </a:extLst>
          </p:cNvPr>
          <p:cNvSpPr txBox="1"/>
          <p:nvPr/>
        </p:nvSpPr>
        <p:spPr>
          <a:xfrm rot="10800000">
            <a:off x="3979429" y="1788756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153AA1-C8D6-5CE1-528E-57DB237F6A61}"/>
              </a:ext>
            </a:extLst>
          </p:cNvPr>
          <p:cNvSpPr txBox="1"/>
          <p:nvPr/>
        </p:nvSpPr>
        <p:spPr>
          <a:xfrm>
            <a:off x="7708387" y="1746645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8E72938-F23F-25F1-107E-608B7A978727}"/>
              </a:ext>
            </a:extLst>
          </p:cNvPr>
          <p:cNvCxnSpPr>
            <a:cxnSpLocks/>
          </p:cNvCxnSpPr>
          <p:nvPr/>
        </p:nvCxnSpPr>
        <p:spPr>
          <a:xfrm>
            <a:off x="7859133" y="190870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5B741D7-CBC8-4A2F-E642-C4CD638A82BB}"/>
              </a:ext>
            </a:extLst>
          </p:cNvPr>
          <p:cNvCxnSpPr>
            <a:cxnSpLocks/>
          </p:cNvCxnSpPr>
          <p:nvPr/>
        </p:nvCxnSpPr>
        <p:spPr>
          <a:xfrm>
            <a:off x="4177255" y="1897770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17E6B26-A2DF-C645-7E93-20EE8894DD79}"/>
              </a:ext>
            </a:extLst>
          </p:cNvPr>
          <p:cNvSpPr txBox="1"/>
          <p:nvPr/>
        </p:nvSpPr>
        <p:spPr>
          <a:xfrm>
            <a:off x="7616734" y="1859322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274542-D838-4921-D64D-401D15EDA073}"/>
              </a:ext>
            </a:extLst>
          </p:cNvPr>
          <p:cNvSpPr txBox="1"/>
          <p:nvPr/>
        </p:nvSpPr>
        <p:spPr>
          <a:xfrm>
            <a:off x="511041" y="770777"/>
            <a:ext cx="11169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(4) </a:t>
            </a:r>
            <a:r>
              <a:rPr lang="ko-KR" altLang="en-US" b="1" dirty="0"/>
              <a:t>관계설정</a:t>
            </a:r>
            <a:r>
              <a:rPr lang="en-US" altLang="ko-KR" b="1" dirty="0"/>
              <a:t>(FOREIGN KEY)</a:t>
            </a:r>
            <a:r>
              <a:rPr lang="ko-KR" altLang="en-US" dirty="0"/>
              <a:t>을 한다</a:t>
            </a:r>
            <a:r>
              <a:rPr lang="en-US" altLang="ko-KR" dirty="0"/>
              <a:t>. -&gt;</a:t>
            </a:r>
            <a:r>
              <a:rPr lang="ko-KR" altLang="en-US" dirty="0"/>
              <a:t> 아래 인스턴스에 데이터를 삽입해봅시다</a:t>
            </a:r>
            <a:r>
              <a:rPr lang="en-US" altLang="ko-KR" dirty="0"/>
              <a:t>.</a:t>
            </a:r>
            <a:endParaRPr lang="en-US" altLang="ko-KR" b="1" dirty="0">
              <a:highlight>
                <a:srgbClr val="FFFF00"/>
              </a:highlight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E98BB592-46D3-AFBF-F446-EA870C940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512688"/>
              </p:ext>
            </p:extLst>
          </p:nvPr>
        </p:nvGraphicFramePr>
        <p:xfrm>
          <a:off x="986406" y="3748657"/>
          <a:ext cx="4171182" cy="74168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309553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</a:tbl>
          </a:graphicData>
        </a:graphic>
      </p:graphicFrame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4E467AD-F4D1-68BB-7C3B-0B3BF6AF69F9}"/>
              </a:ext>
            </a:extLst>
          </p:cNvPr>
          <p:cNvSpPr/>
          <p:nvPr/>
        </p:nvSpPr>
        <p:spPr>
          <a:xfrm rot="5400000">
            <a:off x="3035996" y="3255496"/>
            <a:ext cx="367870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65D05941-C9D1-8288-B202-594817D45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366014"/>
              </p:ext>
            </p:extLst>
          </p:nvPr>
        </p:nvGraphicFramePr>
        <p:xfrm>
          <a:off x="6752884" y="3732253"/>
          <a:ext cx="4112743" cy="74168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251114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</a:tbl>
          </a:graphicData>
        </a:graphic>
      </p:graphicFrame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786375CB-A92C-60F3-A5A0-B8D34F3E2D83}"/>
              </a:ext>
            </a:extLst>
          </p:cNvPr>
          <p:cNvSpPr/>
          <p:nvPr/>
        </p:nvSpPr>
        <p:spPr>
          <a:xfrm rot="5400000">
            <a:off x="8568475" y="3255495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92CFA4F-C6E1-AE87-DA35-FAAB25660A8A}"/>
              </a:ext>
            </a:extLst>
          </p:cNvPr>
          <p:cNvSpPr txBox="1"/>
          <p:nvPr/>
        </p:nvSpPr>
        <p:spPr>
          <a:xfrm>
            <a:off x="3024890" y="4654813"/>
            <a:ext cx="61070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/>
              <a:t>상품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인 상품은 </a:t>
            </a:r>
            <a:r>
              <a:rPr lang="ko-KR" altLang="en-US" sz="1400" b="1" dirty="0" err="1"/>
              <a:t>헤어드라이기</a:t>
            </a:r>
            <a:r>
              <a:rPr lang="ko-KR" altLang="en-US" sz="1400" b="1" dirty="0"/>
              <a:t> 이고 가격은 </a:t>
            </a:r>
            <a:r>
              <a:rPr lang="en-US" altLang="ko-KR" sz="1400" b="1" dirty="0"/>
              <a:t>30000</a:t>
            </a:r>
            <a:r>
              <a:rPr lang="ko-KR" altLang="en-US" sz="1400" b="1" dirty="0"/>
              <a:t> 입니다</a:t>
            </a:r>
            <a:r>
              <a:rPr lang="en-US" altLang="ko-KR" sz="1400" b="1" dirty="0"/>
              <a:t>. </a:t>
            </a:r>
          </a:p>
          <a:p>
            <a:r>
              <a:rPr lang="ko-KR" altLang="en-US" sz="1400" b="1" dirty="0"/>
              <a:t>상품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P0002 </a:t>
            </a:r>
            <a:r>
              <a:rPr lang="ko-KR" altLang="en-US" sz="1400" b="1" dirty="0"/>
              <a:t>인 상품은 에어컨 이고 가격은 </a:t>
            </a:r>
            <a:r>
              <a:rPr lang="en-US" altLang="ko-KR" sz="1400" b="1" dirty="0"/>
              <a:t>2000000 </a:t>
            </a:r>
            <a:r>
              <a:rPr lang="ko-KR" altLang="en-US" sz="1400" b="1" dirty="0"/>
              <a:t>입니다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회원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hello1234</a:t>
            </a:r>
            <a:r>
              <a:rPr lang="ko-KR" altLang="en-US" sz="1400" b="1" dirty="0"/>
              <a:t>인 회원의 비밀번호는 </a:t>
            </a:r>
            <a:r>
              <a:rPr lang="en-US" altLang="ko-KR" sz="1400" b="1" dirty="0"/>
              <a:t>11111 , </a:t>
            </a:r>
            <a:r>
              <a:rPr lang="ko-KR" altLang="en-US" sz="1400" b="1" dirty="0"/>
              <a:t>이름은 김현철입니다</a:t>
            </a:r>
            <a:r>
              <a:rPr lang="en-US" altLang="ko-KR" sz="1400" b="1" dirty="0"/>
              <a:t>. </a:t>
            </a:r>
          </a:p>
          <a:p>
            <a:r>
              <a:rPr lang="ko-KR" altLang="en-US" sz="1400" b="1" dirty="0"/>
              <a:t>회원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hello5678</a:t>
            </a:r>
            <a:r>
              <a:rPr lang="ko-KR" altLang="en-US" sz="1400" b="1" dirty="0"/>
              <a:t>인 회원의 비밀번호는 </a:t>
            </a:r>
            <a:r>
              <a:rPr lang="en-US" altLang="ko-KR" sz="1400" b="1" dirty="0"/>
              <a:t>22222 , </a:t>
            </a:r>
            <a:r>
              <a:rPr lang="ko-KR" altLang="en-US" sz="1400" b="1" dirty="0"/>
              <a:t>이름은 </a:t>
            </a:r>
            <a:r>
              <a:rPr lang="ko-KR" altLang="en-US" sz="1400" b="1" dirty="0" err="1"/>
              <a:t>반갑수</a:t>
            </a:r>
            <a:r>
              <a:rPr lang="ko-KR" altLang="en-US" sz="1400" b="1" dirty="0"/>
              <a:t> 입니다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hello1234 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</a:t>
            </a:r>
          </a:p>
          <a:p>
            <a:r>
              <a:rPr lang="en-US" altLang="ko-KR" sz="1400" b="1" dirty="0"/>
              <a:t>hello1234 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P0002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</a:t>
            </a:r>
          </a:p>
          <a:p>
            <a:r>
              <a:rPr lang="en-US" altLang="ko-KR" sz="1400" b="1" dirty="0"/>
              <a:t>kk123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  </a:t>
            </a:r>
            <a:endParaRPr lang="en-US" altLang="ko-KR" sz="800" b="1" dirty="0"/>
          </a:p>
        </p:txBody>
      </p:sp>
    </p:spTree>
    <p:extLst>
      <p:ext uri="{BB962C8B-B14F-4D97-AF65-F5344CB8AC3E}">
        <p14:creationId xmlns:p14="http://schemas.microsoft.com/office/powerpoint/2010/main" val="33692845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A6EB33-186F-97C6-78F7-6327A151E65F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A4D77C4-2F47-C008-D98F-BB7BE97ED72D}"/>
              </a:ext>
            </a:extLst>
          </p:cNvPr>
          <p:cNvCxnSpPr>
            <a:cxnSpLocks/>
          </p:cNvCxnSpPr>
          <p:nvPr/>
        </p:nvCxnSpPr>
        <p:spPr>
          <a:xfrm>
            <a:off x="3935582" y="1544996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F14D8A40-2221-ADF2-CDC1-A66A02752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898797"/>
              </p:ext>
            </p:extLst>
          </p:nvPr>
        </p:nvGraphicFramePr>
        <p:xfrm>
          <a:off x="7878589" y="1393408"/>
          <a:ext cx="1559409" cy="134112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85923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8DAB9D5-2560-F9C7-EA2C-59FBADEA561E}"/>
              </a:ext>
            </a:extLst>
          </p:cNvPr>
          <p:cNvSpPr txBox="1"/>
          <p:nvPr/>
        </p:nvSpPr>
        <p:spPr>
          <a:xfrm>
            <a:off x="7831959" y="924486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4B05DA-30F3-5F0E-933C-78B2B4DBA6B9}"/>
              </a:ext>
            </a:extLst>
          </p:cNvPr>
          <p:cNvSpPr txBox="1"/>
          <p:nvPr/>
        </p:nvSpPr>
        <p:spPr>
          <a:xfrm>
            <a:off x="2259162" y="881371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15" name="표 71">
            <a:extLst>
              <a:ext uri="{FF2B5EF4-FFF2-40B4-BE49-F238E27FC236}">
                <a16:creationId xmlns:a16="http://schemas.microsoft.com/office/drawing/2014/main" id="{F266D7FE-6139-166D-4FD9-E93B7B81D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087218"/>
              </p:ext>
            </p:extLst>
          </p:nvPr>
        </p:nvGraphicFramePr>
        <p:xfrm>
          <a:off x="2346110" y="1370185"/>
          <a:ext cx="1559409" cy="134112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7158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171723D-DB7C-D6BE-6FC4-BAEF50A879F1}"/>
              </a:ext>
            </a:extLst>
          </p:cNvPr>
          <p:cNvSpPr txBox="1"/>
          <p:nvPr/>
        </p:nvSpPr>
        <p:spPr>
          <a:xfrm>
            <a:off x="3955316" y="1370185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5B971-5703-84C8-652B-DCABD92E427B}"/>
              </a:ext>
            </a:extLst>
          </p:cNvPr>
          <p:cNvSpPr txBox="1"/>
          <p:nvPr/>
        </p:nvSpPr>
        <p:spPr>
          <a:xfrm rot="10800000">
            <a:off x="3854738" y="1305152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153AA1-C8D6-5CE1-528E-57DB237F6A61}"/>
              </a:ext>
            </a:extLst>
          </p:cNvPr>
          <p:cNvSpPr txBox="1"/>
          <p:nvPr/>
        </p:nvSpPr>
        <p:spPr>
          <a:xfrm>
            <a:off x="7583696" y="1263041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8E72938-F23F-25F1-107E-608B7A978727}"/>
              </a:ext>
            </a:extLst>
          </p:cNvPr>
          <p:cNvCxnSpPr>
            <a:cxnSpLocks/>
          </p:cNvCxnSpPr>
          <p:nvPr/>
        </p:nvCxnSpPr>
        <p:spPr>
          <a:xfrm>
            <a:off x="7734442" y="1425102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5B741D7-CBC8-4A2F-E642-C4CD638A82BB}"/>
              </a:ext>
            </a:extLst>
          </p:cNvPr>
          <p:cNvCxnSpPr>
            <a:cxnSpLocks/>
          </p:cNvCxnSpPr>
          <p:nvPr/>
        </p:nvCxnSpPr>
        <p:spPr>
          <a:xfrm>
            <a:off x="4052564" y="141416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17E6B26-A2DF-C645-7E93-20EE8894DD79}"/>
              </a:ext>
            </a:extLst>
          </p:cNvPr>
          <p:cNvSpPr txBox="1"/>
          <p:nvPr/>
        </p:nvSpPr>
        <p:spPr>
          <a:xfrm>
            <a:off x="7492043" y="1375718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274542-D838-4921-D64D-401D15EDA073}"/>
              </a:ext>
            </a:extLst>
          </p:cNvPr>
          <p:cNvSpPr txBox="1"/>
          <p:nvPr/>
        </p:nvSpPr>
        <p:spPr>
          <a:xfrm>
            <a:off x="511041" y="770777"/>
            <a:ext cx="111699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답</a:t>
            </a:r>
            <a:r>
              <a:rPr lang="en-US" altLang="ko-KR" sz="2400" b="1" dirty="0"/>
              <a:t>) </a:t>
            </a:r>
            <a:endParaRPr lang="en-US" altLang="ko-KR" sz="2400" b="1" dirty="0">
              <a:highlight>
                <a:srgbClr val="FFFF00"/>
              </a:highlight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E98BB592-46D3-AFBF-F446-EA870C940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46928"/>
              </p:ext>
            </p:extLst>
          </p:nvPr>
        </p:nvGraphicFramePr>
        <p:xfrm>
          <a:off x="861715" y="3265053"/>
          <a:ext cx="4171182" cy="148336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309553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헤어드라이기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30000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헤어드라이기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30000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hello5678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3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2000000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</a:tbl>
          </a:graphicData>
        </a:graphic>
      </p:graphicFrame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4E467AD-F4D1-68BB-7C3B-0B3BF6AF69F9}"/>
              </a:ext>
            </a:extLst>
          </p:cNvPr>
          <p:cNvSpPr/>
          <p:nvPr/>
        </p:nvSpPr>
        <p:spPr>
          <a:xfrm rot="5400000">
            <a:off x="2911305" y="2771892"/>
            <a:ext cx="367870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65D05941-C9D1-8288-B202-594817D45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179979"/>
              </p:ext>
            </p:extLst>
          </p:nvPr>
        </p:nvGraphicFramePr>
        <p:xfrm>
          <a:off x="6628193" y="3248649"/>
          <a:ext cx="4112743" cy="148336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  <a:gridCol w="1251114">
                  <a:extLst>
                    <a:ext uri="{9D8B030D-6E8A-4147-A177-3AD203B41FA5}">
                      <a16:colId xmlns:a16="http://schemas.microsoft.com/office/drawing/2014/main" val="3957651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ID(FK)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en-US" altLang="ko-KR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747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hello5678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반갑수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726586"/>
                  </a:ext>
                </a:extLst>
              </a:tr>
            </a:tbl>
          </a:graphicData>
        </a:graphic>
      </p:graphicFrame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786375CB-A92C-60F3-A5A0-B8D34F3E2D83}"/>
              </a:ext>
            </a:extLst>
          </p:cNvPr>
          <p:cNvSpPr/>
          <p:nvPr/>
        </p:nvSpPr>
        <p:spPr>
          <a:xfrm rot="5400000">
            <a:off x="8443784" y="2771891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58AC43-B5A3-FA02-6279-23D45EEE44B4}"/>
              </a:ext>
            </a:extLst>
          </p:cNvPr>
          <p:cNvSpPr txBox="1"/>
          <p:nvPr/>
        </p:nvSpPr>
        <p:spPr>
          <a:xfrm>
            <a:off x="3905519" y="5093083"/>
            <a:ext cx="496997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큰</a:t>
            </a:r>
            <a:r>
              <a:rPr lang="en-US" altLang="ko-KR" sz="1800" b="1" dirty="0"/>
              <a:t> </a:t>
            </a:r>
            <a:r>
              <a:rPr lang="ko-KR" altLang="en-US" sz="1800" b="1" dirty="0"/>
              <a:t>문제점을 발견</a:t>
            </a:r>
            <a:r>
              <a:rPr lang="en-US" altLang="ko-KR" b="1" dirty="0"/>
              <a:t>! </a:t>
            </a:r>
          </a:p>
          <a:p>
            <a:endParaRPr lang="en-US" altLang="ko-KR" b="1" dirty="0"/>
          </a:p>
          <a:p>
            <a:r>
              <a:rPr lang="en-US" altLang="ko-KR" b="1" dirty="0"/>
              <a:t>N:N </a:t>
            </a:r>
            <a:r>
              <a:rPr lang="ko-KR" altLang="en-US" b="1" dirty="0"/>
              <a:t>관계의 </a:t>
            </a:r>
            <a:r>
              <a:rPr lang="ko-KR" altLang="en-US" b="1" dirty="0" err="1"/>
              <a:t>엔터티에</a:t>
            </a:r>
            <a:r>
              <a:rPr lang="ko-KR" altLang="en-US" b="1" dirty="0"/>
              <a:t> 각각 데이터를 넣었는데 </a:t>
            </a:r>
            <a:br>
              <a:rPr lang="en-US" altLang="ko-KR" b="1" dirty="0"/>
            </a:br>
            <a:endParaRPr lang="en-US" altLang="ko-KR" b="1" dirty="0"/>
          </a:p>
          <a:p>
            <a:r>
              <a:rPr lang="ko-KR" altLang="en-US" b="1" dirty="0">
                <a:highlight>
                  <a:srgbClr val="FFFF00"/>
                </a:highlight>
              </a:rPr>
              <a:t>식별자가 제 기능을 못하는</a:t>
            </a:r>
            <a:r>
              <a:rPr lang="ko-KR" altLang="en-US" b="1" dirty="0"/>
              <a:t> 현상이 발생</a:t>
            </a:r>
            <a:endParaRPr lang="en-US" altLang="ko-KR" sz="1000" b="1" dirty="0"/>
          </a:p>
        </p:txBody>
      </p:sp>
    </p:spTree>
    <p:extLst>
      <p:ext uri="{BB962C8B-B14F-4D97-AF65-F5344CB8AC3E}">
        <p14:creationId xmlns:p14="http://schemas.microsoft.com/office/powerpoint/2010/main" val="21907036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A6EB33-186F-97C6-78F7-6327A151E65F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A4D77C4-2F47-C008-D98F-BB7BE97ED72D}"/>
              </a:ext>
            </a:extLst>
          </p:cNvPr>
          <p:cNvCxnSpPr>
            <a:cxnSpLocks/>
          </p:cNvCxnSpPr>
          <p:nvPr/>
        </p:nvCxnSpPr>
        <p:spPr>
          <a:xfrm>
            <a:off x="4022668" y="2528074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F14D8A40-2221-ADF2-CDC1-A66A02752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581894"/>
              </p:ext>
            </p:extLst>
          </p:nvPr>
        </p:nvGraphicFramePr>
        <p:xfrm>
          <a:off x="7965675" y="2376486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8DAB9D5-2560-F9C7-EA2C-59FBADEA561E}"/>
              </a:ext>
            </a:extLst>
          </p:cNvPr>
          <p:cNvSpPr txBox="1"/>
          <p:nvPr/>
        </p:nvSpPr>
        <p:spPr>
          <a:xfrm>
            <a:off x="7919045" y="1907564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4B05DA-30F3-5F0E-933C-78B2B4DBA6B9}"/>
              </a:ext>
            </a:extLst>
          </p:cNvPr>
          <p:cNvSpPr txBox="1"/>
          <p:nvPr/>
        </p:nvSpPr>
        <p:spPr>
          <a:xfrm>
            <a:off x="5428101" y="1658243"/>
            <a:ext cx="109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0000"/>
                </a:solidFill>
              </a:rPr>
              <a:t>주문</a:t>
            </a:r>
            <a:endParaRPr lang="ko-KR" altLang="en-US" sz="2800" b="1" dirty="0">
              <a:solidFill>
                <a:srgbClr val="FF0000"/>
              </a:solidFill>
            </a:endParaRPr>
          </a:p>
        </p:txBody>
      </p:sp>
      <p:graphicFrame>
        <p:nvGraphicFramePr>
          <p:cNvPr id="15" name="표 71">
            <a:extLst>
              <a:ext uri="{FF2B5EF4-FFF2-40B4-BE49-F238E27FC236}">
                <a16:creationId xmlns:a16="http://schemas.microsoft.com/office/drawing/2014/main" id="{F266D7FE-6139-166D-4FD9-E93B7B81D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170488"/>
              </p:ext>
            </p:extLst>
          </p:nvPr>
        </p:nvGraphicFramePr>
        <p:xfrm>
          <a:off x="2433196" y="2353263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171723D-DB7C-D6BE-6FC4-BAEF50A879F1}"/>
              </a:ext>
            </a:extLst>
          </p:cNvPr>
          <p:cNvSpPr txBox="1"/>
          <p:nvPr/>
        </p:nvSpPr>
        <p:spPr>
          <a:xfrm>
            <a:off x="6802034" y="2358706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5B971-5703-84C8-652B-DCABD92E427B}"/>
              </a:ext>
            </a:extLst>
          </p:cNvPr>
          <p:cNvSpPr txBox="1"/>
          <p:nvPr/>
        </p:nvSpPr>
        <p:spPr>
          <a:xfrm rot="10800000">
            <a:off x="6704010" y="2293673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153AA1-C8D6-5CE1-528E-57DB237F6A61}"/>
              </a:ext>
            </a:extLst>
          </p:cNvPr>
          <p:cNvSpPr txBox="1"/>
          <p:nvPr/>
        </p:nvSpPr>
        <p:spPr>
          <a:xfrm>
            <a:off x="4891717" y="2240586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8E72938-F23F-25F1-107E-608B7A978727}"/>
              </a:ext>
            </a:extLst>
          </p:cNvPr>
          <p:cNvCxnSpPr>
            <a:cxnSpLocks/>
          </p:cNvCxnSpPr>
          <p:nvPr/>
        </p:nvCxnSpPr>
        <p:spPr>
          <a:xfrm>
            <a:off x="5042463" y="2402647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5B741D7-CBC8-4A2F-E642-C4CD638A82BB}"/>
              </a:ext>
            </a:extLst>
          </p:cNvPr>
          <p:cNvCxnSpPr>
            <a:cxnSpLocks/>
          </p:cNvCxnSpPr>
          <p:nvPr/>
        </p:nvCxnSpPr>
        <p:spPr>
          <a:xfrm>
            <a:off x="6899282" y="2402687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17E6B26-A2DF-C645-7E93-20EE8894DD79}"/>
              </a:ext>
            </a:extLst>
          </p:cNvPr>
          <p:cNvSpPr txBox="1"/>
          <p:nvPr/>
        </p:nvSpPr>
        <p:spPr>
          <a:xfrm>
            <a:off x="4800064" y="2353263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274542-D838-4921-D64D-401D15EDA073}"/>
              </a:ext>
            </a:extLst>
          </p:cNvPr>
          <p:cNvSpPr txBox="1"/>
          <p:nvPr/>
        </p:nvSpPr>
        <p:spPr>
          <a:xfrm>
            <a:off x="563668" y="793741"/>
            <a:ext cx="111699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/>
              <a:t>해법</a:t>
            </a:r>
            <a:r>
              <a:rPr lang="en-US" altLang="ko-KR" sz="2400" b="1" dirty="0"/>
              <a:t>) N:N </a:t>
            </a:r>
            <a:r>
              <a:rPr lang="ko-KR" altLang="en-US" sz="2400" b="1" dirty="0"/>
              <a:t>관계의 </a:t>
            </a:r>
            <a:r>
              <a:rPr lang="ko-KR" altLang="en-US" sz="2400" b="1" dirty="0" err="1"/>
              <a:t>엔터티는</a:t>
            </a:r>
            <a:r>
              <a:rPr lang="ko-KR" altLang="en-US" sz="2400" b="1" dirty="0"/>
              <a:t> 관계의 이름을 이용해 추가로 </a:t>
            </a:r>
            <a:r>
              <a:rPr lang="ko-KR" altLang="en-US" sz="2400" b="1" dirty="0" err="1"/>
              <a:t>엔터티를</a:t>
            </a:r>
            <a:r>
              <a:rPr lang="ko-KR" altLang="en-US" sz="2400" b="1" dirty="0"/>
              <a:t> 만든다</a:t>
            </a:r>
            <a:r>
              <a:rPr lang="en-US" altLang="ko-KR" sz="2400" b="1" dirty="0"/>
              <a:t>. </a:t>
            </a:r>
            <a:endParaRPr lang="en-US" altLang="ko-KR" sz="2400" b="1" dirty="0">
              <a:highlight>
                <a:srgbClr val="FFFF00"/>
              </a:highlight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E98BB592-46D3-AFBF-F446-EA870C940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426051"/>
              </p:ext>
            </p:extLst>
          </p:nvPr>
        </p:nvGraphicFramePr>
        <p:xfrm>
          <a:off x="1130976" y="4108155"/>
          <a:ext cx="2861629" cy="11074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460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헤어드라이기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2000000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</a:tbl>
          </a:graphicData>
        </a:graphic>
      </p:graphicFrame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4E467AD-F4D1-68BB-7C3B-0B3BF6AF69F9}"/>
              </a:ext>
            </a:extLst>
          </p:cNvPr>
          <p:cNvSpPr/>
          <p:nvPr/>
        </p:nvSpPr>
        <p:spPr>
          <a:xfrm rot="5400000">
            <a:off x="2998391" y="3617087"/>
            <a:ext cx="367870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65D05941-C9D1-8288-B202-594817D45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441233"/>
              </p:ext>
            </p:extLst>
          </p:nvPr>
        </p:nvGraphicFramePr>
        <p:xfrm>
          <a:off x="7962686" y="4110248"/>
          <a:ext cx="2861629" cy="11125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6234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hello5678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반갑수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726586"/>
                  </a:ext>
                </a:extLst>
              </a:tr>
            </a:tbl>
          </a:graphicData>
        </a:graphic>
      </p:graphicFrame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786375CB-A92C-60F3-A5A0-B8D34F3E2D83}"/>
              </a:ext>
            </a:extLst>
          </p:cNvPr>
          <p:cNvSpPr/>
          <p:nvPr/>
        </p:nvSpPr>
        <p:spPr>
          <a:xfrm rot="5400000">
            <a:off x="8530870" y="3617086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B8CCC3-B781-A21F-6905-3EB1D17D3DCF}"/>
              </a:ext>
            </a:extLst>
          </p:cNvPr>
          <p:cNvSpPr txBox="1"/>
          <p:nvPr/>
        </p:nvSpPr>
        <p:spPr>
          <a:xfrm>
            <a:off x="2383399" y="1905747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4" name="표 71">
            <a:extLst>
              <a:ext uri="{FF2B5EF4-FFF2-40B4-BE49-F238E27FC236}">
                <a16:creationId xmlns:a16="http://schemas.microsoft.com/office/drawing/2014/main" id="{D36AD911-03F3-0317-0A6C-42F62E7BD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55545"/>
              </p:ext>
            </p:extLst>
          </p:nvPr>
        </p:nvGraphicFramePr>
        <p:xfrm>
          <a:off x="5191444" y="2353263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주문번호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482052C-11D4-EC45-D57F-571F06F4E7D4}"/>
              </a:ext>
            </a:extLst>
          </p:cNvPr>
          <p:cNvCxnSpPr>
            <a:cxnSpLocks/>
          </p:cNvCxnSpPr>
          <p:nvPr/>
        </p:nvCxnSpPr>
        <p:spPr>
          <a:xfrm>
            <a:off x="4083157" y="2408411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C9BD63E-D7A6-1C7E-643A-B86BC6E3726C}"/>
              </a:ext>
            </a:extLst>
          </p:cNvPr>
          <p:cNvCxnSpPr>
            <a:cxnSpLocks/>
          </p:cNvCxnSpPr>
          <p:nvPr/>
        </p:nvCxnSpPr>
        <p:spPr>
          <a:xfrm>
            <a:off x="7869985" y="2409070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5C9BC13-F2DA-CCC3-DCC4-C5D1F0E73BE5}"/>
              </a:ext>
            </a:extLst>
          </p:cNvPr>
          <p:cNvSpPr txBox="1"/>
          <p:nvPr/>
        </p:nvSpPr>
        <p:spPr>
          <a:xfrm>
            <a:off x="-53967" y="7007856"/>
            <a:ext cx="614996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/>
              <a:t>상품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인 상품은 </a:t>
            </a:r>
            <a:r>
              <a:rPr lang="ko-KR" altLang="en-US" sz="1400" b="1" dirty="0" err="1"/>
              <a:t>헤어드라이기</a:t>
            </a:r>
            <a:r>
              <a:rPr lang="ko-KR" altLang="en-US" sz="1400" b="1" dirty="0"/>
              <a:t> 이고 가격은 </a:t>
            </a:r>
            <a:r>
              <a:rPr lang="en-US" altLang="ko-KR" sz="1400" b="1" dirty="0"/>
              <a:t>30000</a:t>
            </a:r>
            <a:r>
              <a:rPr lang="ko-KR" altLang="en-US" sz="1400" b="1" dirty="0"/>
              <a:t> 입니다</a:t>
            </a:r>
            <a:r>
              <a:rPr lang="en-US" altLang="ko-KR" sz="1400" b="1" dirty="0"/>
              <a:t>.</a:t>
            </a:r>
          </a:p>
          <a:p>
            <a:r>
              <a:rPr lang="ko-KR" altLang="en-US" sz="1400" b="1" dirty="0"/>
              <a:t>상품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P0002 </a:t>
            </a:r>
            <a:r>
              <a:rPr lang="ko-KR" altLang="en-US" sz="1400" b="1" dirty="0"/>
              <a:t>인 상품은 에어컨 이고 가격은 </a:t>
            </a:r>
            <a:r>
              <a:rPr lang="en-US" altLang="ko-KR" sz="1400" b="1" dirty="0"/>
              <a:t>2000000 </a:t>
            </a:r>
            <a:r>
              <a:rPr lang="ko-KR" altLang="en-US" sz="1400" b="1" dirty="0"/>
              <a:t>입니다</a:t>
            </a:r>
            <a:r>
              <a:rPr lang="en-US" altLang="ko-KR" sz="14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회원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 err="1"/>
              <a:t>taewoo</a:t>
            </a:r>
            <a:r>
              <a:rPr lang="ko-KR" altLang="en-US" sz="1400" b="1" dirty="0"/>
              <a:t>인 회원의 비밀번호는 </a:t>
            </a:r>
            <a:r>
              <a:rPr lang="en-US" altLang="ko-KR" sz="1400" b="1" dirty="0"/>
              <a:t>11111 , </a:t>
            </a:r>
            <a:r>
              <a:rPr lang="ko-KR" altLang="en-US" sz="1400" b="1" dirty="0"/>
              <a:t>이름은 김현철입니다</a:t>
            </a:r>
            <a:r>
              <a:rPr lang="en-US" altLang="ko-KR" sz="1400" b="1" dirty="0"/>
              <a:t>. </a:t>
            </a:r>
          </a:p>
          <a:p>
            <a:r>
              <a:rPr lang="ko-KR" altLang="en-US" sz="1400" b="1" dirty="0"/>
              <a:t>회원</a:t>
            </a:r>
            <a:r>
              <a:rPr lang="en-US" altLang="ko-KR" sz="1400" b="1" dirty="0"/>
              <a:t>ID</a:t>
            </a:r>
            <a:r>
              <a:rPr lang="ko-KR" altLang="en-US" sz="1400" b="1" dirty="0"/>
              <a:t>가 </a:t>
            </a:r>
            <a:r>
              <a:rPr lang="en-US" altLang="ko-KR" sz="1400" b="1" dirty="0"/>
              <a:t>kk123 </a:t>
            </a:r>
            <a:r>
              <a:rPr lang="ko-KR" altLang="en-US" sz="1400" b="1" dirty="0"/>
              <a:t>인 회원의 비밀번호는 </a:t>
            </a:r>
            <a:r>
              <a:rPr lang="en-US" altLang="ko-KR" sz="1400" b="1" dirty="0"/>
              <a:t>22222 , </a:t>
            </a:r>
            <a:r>
              <a:rPr lang="ko-KR" altLang="en-US" sz="1400" b="1" dirty="0"/>
              <a:t>이름은 </a:t>
            </a:r>
            <a:r>
              <a:rPr lang="ko-KR" altLang="en-US" sz="1400" b="1" dirty="0" err="1"/>
              <a:t>반갑수</a:t>
            </a:r>
            <a:r>
              <a:rPr lang="ko-KR" altLang="en-US" sz="1400" b="1" dirty="0"/>
              <a:t> 입니다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r>
              <a:rPr lang="en-US" altLang="ko-KR" sz="1400" b="1" dirty="0" err="1"/>
              <a:t>taewoo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</a:t>
            </a:r>
          </a:p>
          <a:p>
            <a:r>
              <a:rPr lang="en-US" altLang="ko-KR" sz="1400" b="1" dirty="0" err="1"/>
              <a:t>taewoo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P0002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</a:t>
            </a:r>
          </a:p>
          <a:p>
            <a:r>
              <a:rPr lang="en-US" altLang="ko-KR" sz="1400" b="1" dirty="0"/>
              <a:t>kk123</a:t>
            </a:r>
            <a:r>
              <a:rPr lang="ko-KR" altLang="en-US" sz="1400" b="1" dirty="0"/>
              <a:t>회원은 </a:t>
            </a:r>
            <a:r>
              <a:rPr lang="en-US" altLang="ko-KR" sz="1400" b="1" dirty="0"/>
              <a:t>P0001 </a:t>
            </a:r>
            <a:r>
              <a:rPr lang="ko-KR" altLang="en-US" sz="1400" b="1" dirty="0"/>
              <a:t>상품을 구매합니다</a:t>
            </a:r>
            <a:r>
              <a:rPr lang="en-US" altLang="ko-KR" sz="1400" b="1" dirty="0"/>
              <a:t>.   </a:t>
            </a:r>
            <a:endParaRPr lang="en-US" altLang="ko-KR" sz="800" b="1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4FEF5EE-E834-9FF1-1556-9709F427B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312477"/>
              </p:ext>
            </p:extLst>
          </p:nvPr>
        </p:nvGraphicFramePr>
        <p:xfrm>
          <a:off x="4341508" y="4127907"/>
          <a:ext cx="3272275" cy="1458528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559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124268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1192014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3460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주문번호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</a:t>
                      </a:r>
                      <a:r>
                        <a:rPr lang="en-US" altLang="ko-KR" sz="1400" dirty="0"/>
                        <a:t>ID(FK)</a:t>
                      </a:r>
                      <a:endParaRPr lang="ko-KR" altLang="en-US" sz="14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ID(FK)</a:t>
                      </a:r>
                      <a:endParaRPr lang="ko-KR" altLang="en-US" sz="14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hello1234</a:t>
                      </a:r>
                      <a:endParaRPr lang="en-US" altLang="ko-KR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1" dirty="0"/>
                        <a:t>hello5678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889241"/>
                  </a:ext>
                </a:extLst>
              </a:tr>
            </a:tbl>
          </a:graphicData>
        </a:graphic>
      </p:graphicFrame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6C36D731-3C06-986D-D13F-319F5DF3A131}"/>
              </a:ext>
            </a:extLst>
          </p:cNvPr>
          <p:cNvSpPr/>
          <p:nvPr/>
        </p:nvSpPr>
        <p:spPr>
          <a:xfrm rot="5400000">
            <a:off x="5764631" y="3600745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7645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69C6B8-8FD6-B658-09ED-1D19C2CAD2A6}"/>
              </a:ext>
            </a:extLst>
          </p:cNvPr>
          <p:cNvSpPr txBox="1"/>
          <p:nvPr/>
        </p:nvSpPr>
        <p:spPr>
          <a:xfrm>
            <a:off x="441511" y="658937"/>
            <a:ext cx="3054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논리적 모델링 완성</a:t>
            </a:r>
            <a:r>
              <a:rPr lang="en-US" altLang="ko-KR" dirty="0"/>
              <a:t>…?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26047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7BF8DC4-FC3D-352D-B655-95DF163BA32E}"/>
              </a:ext>
            </a:extLst>
          </p:cNvPr>
          <p:cNvCxnSpPr>
            <a:cxnSpLocks/>
          </p:cNvCxnSpPr>
          <p:nvPr/>
        </p:nvCxnSpPr>
        <p:spPr>
          <a:xfrm>
            <a:off x="2646063" y="2120213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ABD97F8-C044-58FD-C7B7-16C9D9256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122281"/>
              </p:ext>
            </p:extLst>
          </p:nvPr>
        </p:nvGraphicFramePr>
        <p:xfrm>
          <a:off x="6589070" y="1968625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0975BA1-1027-1B41-4B11-AFB54F512C66}"/>
              </a:ext>
            </a:extLst>
          </p:cNvPr>
          <p:cNvSpPr txBox="1"/>
          <p:nvPr/>
        </p:nvSpPr>
        <p:spPr>
          <a:xfrm>
            <a:off x="6542440" y="1499703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84A67C-C479-5CBD-1F54-EE8C918BB4B1}"/>
              </a:ext>
            </a:extLst>
          </p:cNvPr>
          <p:cNvSpPr txBox="1"/>
          <p:nvPr/>
        </p:nvSpPr>
        <p:spPr>
          <a:xfrm>
            <a:off x="3737932" y="1489574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주문</a:t>
            </a:r>
            <a:endParaRPr lang="ko-KR" altLang="en-US" sz="2000" dirty="0"/>
          </a:p>
        </p:txBody>
      </p:sp>
      <p:graphicFrame>
        <p:nvGraphicFramePr>
          <p:cNvPr id="17" name="표 71">
            <a:extLst>
              <a:ext uri="{FF2B5EF4-FFF2-40B4-BE49-F238E27FC236}">
                <a16:creationId xmlns:a16="http://schemas.microsoft.com/office/drawing/2014/main" id="{ADA14C29-9FD7-2CB8-2C31-1FF5B162C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7547199"/>
              </p:ext>
            </p:extLst>
          </p:nvPr>
        </p:nvGraphicFramePr>
        <p:xfrm>
          <a:off x="1056591" y="1945402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49C5D7E-FEFE-856B-6110-CDAA2FB61E1F}"/>
              </a:ext>
            </a:extLst>
          </p:cNvPr>
          <p:cNvSpPr txBox="1"/>
          <p:nvPr/>
        </p:nvSpPr>
        <p:spPr>
          <a:xfrm>
            <a:off x="5425429" y="1950845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15CFAB-2052-AF76-0DD9-4F95DC953FCC}"/>
              </a:ext>
            </a:extLst>
          </p:cNvPr>
          <p:cNvSpPr txBox="1"/>
          <p:nvPr/>
        </p:nvSpPr>
        <p:spPr>
          <a:xfrm rot="10800000">
            <a:off x="5327405" y="1885812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765860-6EEF-C2CD-ACFB-31152CBB3567}"/>
              </a:ext>
            </a:extLst>
          </p:cNvPr>
          <p:cNvSpPr txBox="1"/>
          <p:nvPr/>
        </p:nvSpPr>
        <p:spPr>
          <a:xfrm>
            <a:off x="3515112" y="1832725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A879791-B49C-6D96-E70B-F0B615F31A0C}"/>
              </a:ext>
            </a:extLst>
          </p:cNvPr>
          <p:cNvCxnSpPr>
            <a:cxnSpLocks/>
          </p:cNvCxnSpPr>
          <p:nvPr/>
        </p:nvCxnSpPr>
        <p:spPr>
          <a:xfrm>
            <a:off x="3665858" y="199478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CE5C7B3-FCDC-6E17-0C46-7B861BE0383D}"/>
              </a:ext>
            </a:extLst>
          </p:cNvPr>
          <p:cNvCxnSpPr>
            <a:cxnSpLocks/>
          </p:cNvCxnSpPr>
          <p:nvPr/>
        </p:nvCxnSpPr>
        <p:spPr>
          <a:xfrm>
            <a:off x="5522677" y="199482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CA4674A-F121-B906-615E-F5ECE2AF5495}"/>
              </a:ext>
            </a:extLst>
          </p:cNvPr>
          <p:cNvSpPr txBox="1"/>
          <p:nvPr/>
        </p:nvSpPr>
        <p:spPr>
          <a:xfrm>
            <a:off x="3423459" y="1945402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1EB04B46-23D2-9364-643E-3602C7463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61248"/>
              </p:ext>
            </p:extLst>
          </p:nvPr>
        </p:nvGraphicFramePr>
        <p:xfrm>
          <a:off x="437708" y="4164613"/>
          <a:ext cx="2540953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789305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</a:t>
                      </a:r>
                      <a:r>
                        <a:rPr lang="en-US" altLang="ko-KR" sz="1400" dirty="0"/>
                        <a:t>ID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헤어드라이기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2000000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</a:tbl>
          </a:graphicData>
        </a:graphic>
      </p:graphicFrame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376004D3-84FC-E1EE-3F2B-9028D6C036A4}"/>
              </a:ext>
            </a:extLst>
          </p:cNvPr>
          <p:cNvSpPr/>
          <p:nvPr/>
        </p:nvSpPr>
        <p:spPr>
          <a:xfrm rot="5400000">
            <a:off x="1625781" y="3341418"/>
            <a:ext cx="367870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478D8D59-11C3-9328-4924-751E5C31F0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551918"/>
              </p:ext>
            </p:extLst>
          </p:nvPr>
        </p:nvGraphicFramePr>
        <p:xfrm>
          <a:off x="6212405" y="4162073"/>
          <a:ext cx="2400485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789305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655187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hello1234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Kk123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반갑수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726586"/>
                  </a:ext>
                </a:extLst>
              </a:tr>
            </a:tbl>
          </a:graphicData>
        </a:graphic>
      </p:graphicFrame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4CA2802F-7610-814B-1FC7-A5AAEB05A72F}"/>
              </a:ext>
            </a:extLst>
          </p:cNvPr>
          <p:cNvSpPr/>
          <p:nvPr/>
        </p:nvSpPr>
        <p:spPr>
          <a:xfrm rot="5400000">
            <a:off x="7268385" y="3308159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7A7622-9CD6-A60F-43B1-F74F2A5D8416}"/>
              </a:ext>
            </a:extLst>
          </p:cNvPr>
          <p:cNvSpPr txBox="1"/>
          <p:nvPr/>
        </p:nvSpPr>
        <p:spPr>
          <a:xfrm>
            <a:off x="1006794" y="1497886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30" name="표 71">
            <a:extLst>
              <a:ext uri="{FF2B5EF4-FFF2-40B4-BE49-F238E27FC236}">
                <a16:creationId xmlns:a16="http://schemas.microsoft.com/office/drawing/2014/main" id="{D5A43931-DE69-FBA3-A333-F3286AE83F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658216"/>
              </p:ext>
            </p:extLst>
          </p:nvPr>
        </p:nvGraphicFramePr>
        <p:xfrm>
          <a:off x="3814839" y="1945402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주문번호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C9C1C9B-B60E-55A2-FE6F-90F9E7AB514A}"/>
              </a:ext>
            </a:extLst>
          </p:cNvPr>
          <p:cNvCxnSpPr>
            <a:cxnSpLocks/>
          </p:cNvCxnSpPr>
          <p:nvPr/>
        </p:nvCxnSpPr>
        <p:spPr>
          <a:xfrm>
            <a:off x="2706552" y="2000550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8704C31-28CC-FCBE-C2E9-1D4AD15F648B}"/>
              </a:ext>
            </a:extLst>
          </p:cNvPr>
          <p:cNvCxnSpPr>
            <a:cxnSpLocks/>
          </p:cNvCxnSpPr>
          <p:nvPr/>
        </p:nvCxnSpPr>
        <p:spPr>
          <a:xfrm>
            <a:off x="6493380" y="2001209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5A8D2953-8846-7995-474F-ABADE5585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227244"/>
              </p:ext>
            </p:extLst>
          </p:nvPr>
        </p:nvGraphicFramePr>
        <p:xfrm>
          <a:off x="3421018" y="4162073"/>
          <a:ext cx="2238053" cy="12725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789305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848355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822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주문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</a:t>
                      </a:r>
                      <a:r>
                        <a:rPr lang="en-US" altLang="ko-KR" sz="1400" dirty="0"/>
                        <a:t>ID</a:t>
                      </a:r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</a:t>
                      </a:r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hello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Kk123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889241"/>
                  </a:ext>
                </a:extLst>
              </a:tr>
            </a:tbl>
          </a:graphicData>
        </a:graphic>
      </p:graphicFrame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87F1DE36-D9AF-E4D4-D0A8-FC68143AE10B}"/>
              </a:ext>
            </a:extLst>
          </p:cNvPr>
          <p:cNvSpPr/>
          <p:nvPr/>
        </p:nvSpPr>
        <p:spPr>
          <a:xfrm rot="5400000">
            <a:off x="4410608" y="3341417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E9B97E-CBBE-2A6C-AE99-170E94A13634}"/>
              </a:ext>
            </a:extLst>
          </p:cNvPr>
          <p:cNvSpPr txBox="1"/>
          <p:nvPr/>
        </p:nvSpPr>
        <p:spPr>
          <a:xfrm>
            <a:off x="9445495" y="1842637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BB4CA248-CBA7-FFC5-D3D0-10F819B0BF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857835"/>
              </p:ext>
            </p:extLst>
          </p:nvPr>
        </p:nvGraphicFramePr>
        <p:xfrm>
          <a:off x="9208026" y="4162073"/>
          <a:ext cx="2707477" cy="185847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1311747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25539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062-123-1234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010-1231-1231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02-9999-9999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hello5678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062-555-7777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hello5678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010-5555-8888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D2E2A5CF-4B3E-2E98-44D7-68E4A08F1147}"/>
              </a:ext>
            </a:extLst>
          </p:cNvPr>
          <p:cNvSpPr txBox="1"/>
          <p:nvPr/>
        </p:nvSpPr>
        <p:spPr>
          <a:xfrm>
            <a:off x="9663682" y="1478410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회원연락처</a:t>
            </a:r>
            <a:endParaRPr lang="ko-KR" altLang="en-US" sz="2000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AA11AD73-A658-B850-E920-C18EABFE1F63}"/>
              </a:ext>
            </a:extLst>
          </p:cNvPr>
          <p:cNvCxnSpPr>
            <a:cxnSpLocks/>
          </p:cNvCxnSpPr>
          <p:nvPr/>
        </p:nvCxnSpPr>
        <p:spPr>
          <a:xfrm>
            <a:off x="8149727" y="2129697"/>
            <a:ext cx="211659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8DC10C76-A268-56F4-D215-8ADAB79CEBF5}"/>
              </a:ext>
            </a:extLst>
          </p:cNvPr>
          <p:cNvSpPr/>
          <p:nvPr/>
        </p:nvSpPr>
        <p:spPr>
          <a:xfrm rot="1305346">
            <a:off x="9465208" y="2059440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83F795B-F5C1-475E-08C7-7B9AE6617C3C}"/>
              </a:ext>
            </a:extLst>
          </p:cNvPr>
          <p:cNvCxnSpPr>
            <a:cxnSpLocks/>
          </p:cNvCxnSpPr>
          <p:nvPr/>
        </p:nvCxnSpPr>
        <p:spPr>
          <a:xfrm>
            <a:off x="9609667" y="2006121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27B8B81-5D4D-E385-ADE2-5D61107459A7}"/>
              </a:ext>
            </a:extLst>
          </p:cNvPr>
          <p:cNvCxnSpPr>
            <a:cxnSpLocks/>
          </p:cNvCxnSpPr>
          <p:nvPr/>
        </p:nvCxnSpPr>
        <p:spPr>
          <a:xfrm>
            <a:off x="8257798" y="2009803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E241F09C-180F-5550-855A-D0EF5AAB7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938722"/>
              </p:ext>
            </p:extLst>
          </p:nvPr>
        </p:nvGraphicFramePr>
        <p:xfrm>
          <a:off x="9746630" y="1945402"/>
          <a:ext cx="1559409" cy="67056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06358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288A37F9-2A95-D5A8-EBFA-236F5A083582}"/>
              </a:ext>
            </a:extLst>
          </p:cNvPr>
          <p:cNvSpPr/>
          <p:nvPr/>
        </p:nvSpPr>
        <p:spPr>
          <a:xfrm rot="5400000">
            <a:off x="10151028" y="3308158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4058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69C6B8-8FD6-B658-09ED-1D19C2CAD2A6}"/>
              </a:ext>
            </a:extLst>
          </p:cNvPr>
          <p:cNvSpPr txBox="1"/>
          <p:nvPr/>
        </p:nvSpPr>
        <p:spPr>
          <a:xfrm>
            <a:off x="561009" y="664572"/>
            <a:ext cx="10120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논리적 모델링 완성</a:t>
            </a:r>
            <a:r>
              <a:rPr lang="en-US" altLang="ko-KR" dirty="0"/>
              <a:t>! (</a:t>
            </a:r>
            <a:r>
              <a:rPr lang="ko-KR" altLang="en-US" dirty="0"/>
              <a:t>논리적 모델링이 제일 중요하므로 검토를 확실히 </a:t>
            </a:r>
            <a:r>
              <a:rPr lang="ko-KR" altLang="en-US" dirty="0" err="1"/>
              <a:t>해야합니다</a:t>
            </a:r>
            <a:r>
              <a:rPr lang="en-US" altLang="ko-KR" dirty="0"/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1453E-19C4-915F-869A-4EAAFC2FC08A}"/>
              </a:ext>
            </a:extLst>
          </p:cNvPr>
          <p:cNvSpPr txBox="1"/>
          <p:nvPr/>
        </p:nvSpPr>
        <p:spPr>
          <a:xfrm>
            <a:off x="129547" y="133304"/>
            <a:ext cx="2717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3. </a:t>
            </a:r>
            <a:r>
              <a:rPr lang="ko-KR" altLang="en-US" sz="1800" b="1" dirty="0"/>
              <a:t>데이터 모델링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논리</a:t>
            </a:r>
            <a:r>
              <a:rPr lang="en-US" altLang="ko-KR" sz="1800" b="1" dirty="0"/>
              <a:t>)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7BF8DC4-FC3D-352D-B655-95DF163BA32E}"/>
              </a:ext>
            </a:extLst>
          </p:cNvPr>
          <p:cNvCxnSpPr>
            <a:cxnSpLocks/>
          </p:cNvCxnSpPr>
          <p:nvPr/>
        </p:nvCxnSpPr>
        <p:spPr>
          <a:xfrm>
            <a:off x="2718633" y="2120213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ABD97F8-C044-58FD-C7B7-16C9D9256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652857"/>
              </p:ext>
            </p:extLst>
          </p:nvPr>
        </p:nvGraphicFramePr>
        <p:xfrm>
          <a:off x="6661640" y="1968625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0975BA1-1027-1B41-4B11-AFB54F512C66}"/>
              </a:ext>
            </a:extLst>
          </p:cNvPr>
          <p:cNvSpPr txBox="1"/>
          <p:nvPr/>
        </p:nvSpPr>
        <p:spPr>
          <a:xfrm>
            <a:off x="6615010" y="1499703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</a:t>
            </a:r>
            <a:endParaRPr lang="ko-KR" alt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84A67C-C479-5CBD-1F54-EE8C918BB4B1}"/>
              </a:ext>
            </a:extLst>
          </p:cNvPr>
          <p:cNvSpPr txBox="1"/>
          <p:nvPr/>
        </p:nvSpPr>
        <p:spPr>
          <a:xfrm>
            <a:off x="3810502" y="1489574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주문</a:t>
            </a:r>
            <a:endParaRPr lang="ko-KR" altLang="en-US" sz="2000" dirty="0"/>
          </a:p>
        </p:txBody>
      </p:sp>
      <p:graphicFrame>
        <p:nvGraphicFramePr>
          <p:cNvPr id="17" name="표 71">
            <a:extLst>
              <a:ext uri="{FF2B5EF4-FFF2-40B4-BE49-F238E27FC236}">
                <a16:creationId xmlns:a16="http://schemas.microsoft.com/office/drawing/2014/main" id="{ADA14C29-9FD7-2CB8-2C31-1FF5B162C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001409"/>
              </p:ext>
            </p:extLst>
          </p:nvPr>
        </p:nvGraphicFramePr>
        <p:xfrm>
          <a:off x="1129161" y="1945402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49C5D7E-FEFE-856B-6110-CDAA2FB61E1F}"/>
              </a:ext>
            </a:extLst>
          </p:cNvPr>
          <p:cNvSpPr txBox="1"/>
          <p:nvPr/>
        </p:nvSpPr>
        <p:spPr>
          <a:xfrm>
            <a:off x="5497999" y="1950845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15CFAB-2052-AF76-0DD9-4F95DC953FCC}"/>
              </a:ext>
            </a:extLst>
          </p:cNvPr>
          <p:cNvSpPr txBox="1"/>
          <p:nvPr/>
        </p:nvSpPr>
        <p:spPr>
          <a:xfrm rot="10800000">
            <a:off x="5399975" y="1885812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765860-6EEF-C2CD-ACFB-31152CBB3567}"/>
              </a:ext>
            </a:extLst>
          </p:cNvPr>
          <p:cNvSpPr txBox="1"/>
          <p:nvPr/>
        </p:nvSpPr>
        <p:spPr>
          <a:xfrm>
            <a:off x="3587682" y="1832725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A879791-B49C-6D96-E70B-F0B615F31A0C}"/>
              </a:ext>
            </a:extLst>
          </p:cNvPr>
          <p:cNvCxnSpPr>
            <a:cxnSpLocks/>
          </p:cNvCxnSpPr>
          <p:nvPr/>
        </p:nvCxnSpPr>
        <p:spPr>
          <a:xfrm>
            <a:off x="3738428" y="199478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CE5C7B3-FCDC-6E17-0C46-7B861BE0383D}"/>
              </a:ext>
            </a:extLst>
          </p:cNvPr>
          <p:cNvCxnSpPr>
            <a:cxnSpLocks/>
          </p:cNvCxnSpPr>
          <p:nvPr/>
        </p:nvCxnSpPr>
        <p:spPr>
          <a:xfrm>
            <a:off x="5595247" y="199482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CA4674A-F121-B906-615E-F5ECE2AF5495}"/>
              </a:ext>
            </a:extLst>
          </p:cNvPr>
          <p:cNvSpPr txBox="1"/>
          <p:nvPr/>
        </p:nvSpPr>
        <p:spPr>
          <a:xfrm>
            <a:off x="3496029" y="1945402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1EB04B46-23D2-9364-643E-3602C7463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502204"/>
              </p:ext>
            </p:extLst>
          </p:nvPr>
        </p:nvGraphicFramePr>
        <p:xfrm>
          <a:off x="183517" y="3983231"/>
          <a:ext cx="2540953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789305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72104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</a:t>
                      </a:r>
                      <a:r>
                        <a:rPr lang="en-US" altLang="ko-KR" sz="1400" dirty="0"/>
                        <a:t>ID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헤어드라이기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에어컨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2000000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</a:tbl>
          </a:graphicData>
        </a:graphic>
      </p:graphicFrame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376004D3-84FC-E1EE-3F2B-9028D6C036A4}"/>
              </a:ext>
            </a:extLst>
          </p:cNvPr>
          <p:cNvSpPr/>
          <p:nvPr/>
        </p:nvSpPr>
        <p:spPr>
          <a:xfrm rot="5400000">
            <a:off x="1724929" y="3267788"/>
            <a:ext cx="367870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478D8D59-11C3-9328-4924-751E5C31F0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215737"/>
              </p:ext>
            </p:extLst>
          </p:nvPr>
        </p:nvGraphicFramePr>
        <p:xfrm>
          <a:off x="5902044" y="3968084"/>
          <a:ext cx="2400485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789305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655187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err="1"/>
                        <a:t>Taewoo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김현철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Kk123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반갑수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726586"/>
                  </a:ext>
                </a:extLst>
              </a:tr>
            </a:tbl>
          </a:graphicData>
        </a:graphic>
      </p:graphicFrame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4CA2802F-7610-814B-1FC7-A5AAEB05A72F}"/>
              </a:ext>
            </a:extLst>
          </p:cNvPr>
          <p:cNvSpPr/>
          <p:nvPr/>
        </p:nvSpPr>
        <p:spPr>
          <a:xfrm rot="5400000">
            <a:off x="6721204" y="3255530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7A7622-9CD6-A60F-43B1-F74F2A5D8416}"/>
              </a:ext>
            </a:extLst>
          </p:cNvPr>
          <p:cNvSpPr txBox="1"/>
          <p:nvPr/>
        </p:nvSpPr>
        <p:spPr>
          <a:xfrm>
            <a:off x="1079364" y="1497886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상품</a:t>
            </a:r>
            <a:endParaRPr lang="ko-KR" altLang="en-US" sz="2000" dirty="0"/>
          </a:p>
        </p:txBody>
      </p:sp>
      <p:graphicFrame>
        <p:nvGraphicFramePr>
          <p:cNvPr id="30" name="표 71">
            <a:extLst>
              <a:ext uri="{FF2B5EF4-FFF2-40B4-BE49-F238E27FC236}">
                <a16:creationId xmlns:a16="http://schemas.microsoft.com/office/drawing/2014/main" id="{D5A43931-DE69-FBA3-A333-F3286AE83FD8}"/>
              </a:ext>
            </a:extLst>
          </p:cNvPr>
          <p:cNvGraphicFramePr>
            <a:graphicFrameLocks noGrp="1"/>
          </p:cNvGraphicFramePr>
          <p:nvPr/>
        </p:nvGraphicFramePr>
        <p:xfrm>
          <a:off x="3887409" y="1945402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주문번호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C9C1C9B-B60E-55A2-FE6F-90F9E7AB514A}"/>
              </a:ext>
            </a:extLst>
          </p:cNvPr>
          <p:cNvCxnSpPr>
            <a:cxnSpLocks/>
          </p:cNvCxnSpPr>
          <p:nvPr/>
        </p:nvCxnSpPr>
        <p:spPr>
          <a:xfrm>
            <a:off x="2779122" y="2000550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8704C31-28CC-FCBE-C2E9-1D4AD15F648B}"/>
              </a:ext>
            </a:extLst>
          </p:cNvPr>
          <p:cNvCxnSpPr>
            <a:cxnSpLocks/>
          </p:cNvCxnSpPr>
          <p:nvPr/>
        </p:nvCxnSpPr>
        <p:spPr>
          <a:xfrm>
            <a:off x="6565950" y="2001209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5A8D2953-8846-7995-474F-ABADE5585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63683"/>
              </p:ext>
            </p:extLst>
          </p:nvPr>
        </p:nvGraphicFramePr>
        <p:xfrm>
          <a:off x="3124629" y="3983231"/>
          <a:ext cx="2238053" cy="12725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789305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848355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822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주문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상품</a:t>
                      </a:r>
                      <a:r>
                        <a:rPr lang="en-US" altLang="ko-KR" sz="1400" dirty="0"/>
                        <a:t>ID</a:t>
                      </a:r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</a:t>
                      </a:r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err="1"/>
                        <a:t>Taewoo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err="1"/>
                        <a:t>Taewoo</a:t>
                      </a:r>
                      <a:endParaRPr lang="en-US" altLang="ko-KR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P0001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Kk123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889241"/>
                  </a:ext>
                </a:extLst>
              </a:tr>
            </a:tbl>
          </a:graphicData>
        </a:graphic>
      </p:graphicFrame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87F1DE36-D9AF-E4D4-D0A8-FC68143AE10B}"/>
              </a:ext>
            </a:extLst>
          </p:cNvPr>
          <p:cNvSpPr/>
          <p:nvPr/>
        </p:nvSpPr>
        <p:spPr>
          <a:xfrm rot="5400000">
            <a:off x="4103642" y="3255531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E9B97E-CBBE-2A6C-AE99-170E94A13634}"/>
              </a:ext>
            </a:extLst>
          </p:cNvPr>
          <p:cNvSpPr txBox="1"/>
          <p:nvPr/>
        </p:nvSpPr>
        <p:spPr>
          <a:xfrm>
            <a:off x="9518065" y="1842637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BB4CA248-CBA7-FFC5-D3D0-10F819B0BF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0253835"/>
              </p:ext>
            </p:extLst>
          </p:nvPr>
        </p:nvGraphicFramePr>
        <p:xfrm>
          <a:off x="8694550" y="3978927"/>
          <a:ext cx="3195190" cy="185847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124268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396115090"/>
                    </a:ext>
                  </a:extLst>
                </a:gridCol>
                <a:gridCol w="1114929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25539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회원</a:t>
                      </a:r>
                      <a:r>
                        <a:rPr lang="en-US" altLang="ko-KR" sz="1400" dirty="0"/>
                        <a:t>ID(FK)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구분코드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062-123-1234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휴대폰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010-1231-1231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hello1234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회사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02-9999-9999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hello5678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062-555-7777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9420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hello5678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휴대폰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010-5555-8888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12927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D2E2A5CF-4B3E-2E98-44D7-68E4A08F1147}"/>
              </a:ext>
            </a:extLst>
          </p:cNvPr>
          <p:cNvSpPr txBox="1"/>
          <p:nvPr/>
        </p:nvSpPr>
        <p:spPr>
          <a:xfrm>
            <a:off x="9736252" y="1478410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회원연락처</a:t>
            </a:r>
            <a:endParaRPr lang="ko-KR" altLang="en-US" sz="2000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AA11AD73-A658-B850-E920-C18EABFE1F63}"/>
              </a:ext>
            </a:extLst>
          </p:cNvPr>
          <p:cNvCxnSpPr>
            <a:cxnSpLocks/>
          </p:cNvCxnSpPr>
          <p:nvPr/>
        </p:nvCxnSpPr>
        <p:spPr>
          <a:xfrm>
            <a:off x="8222297" y="2129697"/>
            <a:ext cx="211659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8DC10C76-A268-56F4-D215-8ADAB79CEBF5}"/>
              </a:ext>
            </a:extLst>
          </p:cNvPr>
          <p:cNvSpPr/>
          <p:nvPr/>
        </p:nvSpPr>
        <p:spPr>
          <a:xfrm rot="1305346">
            <a:off x="9537778" y="2059440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83F795B-F5C1-475E-08C7-7B9AE6617C3C}"/>
              </a:ext>
            </a:extLst>
          </p:cNvPr>
          <p:cNvCxnSpPr>
            <a:cxnSpLocks/>
          </p:cNvCxnSpPr>
          <p:nvPr/>
        </p:nvCxnSpPr>
        <p:spPr>
          <a:xfrm>
            <a:off x="9682237" y="2006121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27B8B81-5D4D-E385-ADE2-5D61107459A7}"/>
              </a:ext>
            </a:extLst>
          </p:cNvPr>
          <p:cNvCxnSpPr>
            <a:cxnSpLocks/>
          </p:cNvCxnSpPr>
          <p:nvPr/>
        </p:nvCxnSpPr>
        <p:spPr>
          <a:xfrm>
            <a:off x="8330368" y="2009803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E241F09C-180F-5550-855A-D0EF5AAB7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342489"/>
              </p:ext>
            </p:extLst>
          </p:nvPr>
        </p:nvGraphicFramePr>
        <p:xfrm>
          <a:off x="9819200" y="1945402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회원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ID(FK)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0406358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구분코드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173395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288A37F9-2A95-D5A8-EBFA-236F5A083582}"/>
              </a:ext>
            </a:extLst>
          </p:cNvPr>
          <p:cNvSpPr/>
          <p:nvPr/>
        </p:nvSpPr>
        <p:spPr>
          <a:xfrm rot="5400000">
            <a:off x="10154961" y="3251281"/>
            <a:ext cx="367869" cy="43048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6641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6E15B8DD-9E4A-3481-97D5-60214F49F3B7}"/>
              </a:ext>
            </a:extLst>
          </p:cNvPr>
          <p:cNvSpPr txBox="1">
            <a:spLocks/>
          </p:cNvSpPr>
          <p:nvPr/>
        </p:nvSpPr>
        <p:spPr>
          <a:xfrm>
            <a:off x="249499" y="292611"/>
            <a:ext cx="3922249" cy="624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/>
              <a:t>데이터 모델링이란</a:t>
            </a:r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8DEDA-0504-79E9-9E2C-0E769FC5B472}"/>
              </a:ext>
            </a:extLst>
          </p:cNvPr>
          <p:cNvSpPr txBox="1"/>
          <p:nvPr/>
        </p:nvSpPr>
        <p:spPr>
          <a:xfrm>
            <a:off x="510946" y="890065"/>
            <a:ext cx="11170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- </a:t>
            </a:r>
            <a:r>
              <a:rPr lang="ko-KR" altLang="en-US" sz="2000" b="1" dirty="0"/>
              <a:t>현실 대상을 데이터베이스에 저장할 수 있도록 설계 및 구축을 하는 과정 </a:t>
            </a:r>
            <a:endParaRPr lang="ko-KR" altLang="en-US" sz="2000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EF98B78-8A38-D6A4-78B4-F95B0CF18587}"/>
              </a:ext>
            </a:extLst>
          </p:cNvPr>
          <p:cNvSpPr/>
          <p:nvPr/>
        </p:nvSpPr>
        <p:spPr>
          <a:xfrm>
            <a:off x="3528080" y="2319148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AEE4026-6F3C-F972-7BEC-76FAAD6D49D5}"/>
              </a:ext>
            </a:extLst>
          </p:cNvPr>
          <p:cNvSpPr/>
          <p:nvPr/>
        </p:nvSpPr>
        <p:spPr>
          <a:xfrm rot="10800000">
            <a:off x="5599525" y="5132696"/>
            <a:ext cx="618795" cy="35019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8BB8CA0-02E9-B77B-9EBB-2407EBD9BF1D}"/>
              </a:ext>
            </a:extLst>
          </p:cNvPr>
          <p:cNvSpPr/>
          <p:nvPr/>
        </p:nvSpPr>
        <p:spPr>
          <a:xfrm>
            <a:off x="1140636" y="3495250"/>
            <a:ext cx="1873872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요구 사항 접수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83004FC-ED3B-48C5-AB9B-ED7415DCAED5}"/>
              </a:ext>
            </a:extLst>
          </p:cNvPr>
          <p:cNvSpPr/>
          <p:nvPr/>
        </p:nvSpPr>
        <p:spPr>
          <a:xfrm>
            <a:off x="4424909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개념적 데이터 모델링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EA5D822-A1CB-3324-9A7A-2BD50B751A86}"/>
              </a:ext>
            </a:extLst>
          </p:cNvPr>
          <p:cNvSpPr/>
          <p:nvPr/>
        </p:nvSpPr>
        <p:spPr>
          <a:xfrm>
            <a:off x="8462918" y="3495250"/>
            <a:ext cx="2489526" cy="3094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논리적 데이터 모델링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DF1CEA0-C1A6-1B39-E8BC-CB65294059C1}"/>
              </a:ext>
            </a:extLst>
          </p:cNvPr>
          <p:cNvSpPr/>
          <p:nvPr/>
        </p:nvSpPr>
        <p:spPr>
          <a:xfrm>
            <a:off x="6932827" y="6215189"/>
            <a:ext cx="245506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물리적 데이터 모델링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A26E137-A47A-91D1-07BD-42876E58214E}"/>
              </a:ext>
            </a:extLst>
          </p:cNvPr>
          <p:cNvSpPr/>
          <p:nvPr/>
        </p:nvSpPr>
        <p:spPr>
          <a:xfrm>
            <a:off x="884789" y="6215190"/>
            <a:ext cx="4400672" cy="350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데이터베이스에 저장할 수 있게 세팅 끝</a:t>
            </a:r>
            <a:r>
              <a:rPr lang="en-US" altLang="ko-KR" b="1" dirty="0">
                <a:solidFill>
                  <a:schemeClr val="tx1"/>
                </a:solidFill>
              </a:rPr>
              <a:t>!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54BF1A7-4A48-5A1C-9E42-D48527A35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230" y="2030957"/>
            <a:ext cx="2774885" cy="8222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8F2CB8E-E1CC-8DE9-E912-38FC05891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051" y="4276829"/>
            <a:ext cx="3452614" cy="17497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1DF2635-2488-358D-3344-1D90E9EEF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89" y="4276829"/>
            <a:ext cx="4400672" cy="1718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화살표: 굽음 8">
            <a:extLst>
              <a:ext uri="{FF2B5EF4-FFF2-40B4-BE49-F238E27FC236}">
                <a16:creationId xmlns:a16="http://schemas.microsoft.com/office/drawing/2014/main" id="{65E937BC-33B9-0B7C-5371-F8A2D91364EF}"/>
              </a:ext>
            </a:extLst>
          </p:cNvPr>
          <p:cNvSpPr/>
          <p:nvPr/>
        </p:nvSpPr>
        <p:spPr>
          <a:xfrm rot="10800000">
            <a:off x="10143959" y="4659028"/>
            <a:ext cx="563233" cy="598808"/>
          </a:xfrm>
          <a:prstGeom prst="bentArrow">
            <a:avLst>
              <a:gd name="adj1" fmla="val 25000"/>
              <a:gd name="adj2" fmla="val 25000"/>
              <a:gd name="adj3" fmla="val 47138"/>
              <a:gd name="adj4" fmla="val 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8C0EA6C-15E6-C9AB-578E-4FE231FBBFED}"/>
              </a:ext>
            </a:extLst>
          </p:cNvPr>
          <p:cNvSpPr/>
          <p:nvPr/>
        </p:nvSpPr>
        <p:spPr>
          <a:xfrm>
            <a:off x="7366708" y="2319799"/>
            <a:ext cx="533626" cy="3693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DF07DD-BDA6-7FFC-38EA-07F76B8327C4}"/>
              </a:ext>
            </a:extLst>
          </p:cNvPr>
          <p:cNvSpPr/>
          <p:nvPr/>
        </p:nvSpPr>
        <p:spPr>
          <a:xfrm>
            <a:off x="6314417" y="4143931"/>
            <a:ext cx="3743984" cy="20130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8B365FE-3891-0845-D151-A4E02CBFB0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7608" y="1600163"/>
            <a:ext cx="2844996" cy="16476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D237F72-597A-E11D-3CBB-D027E79AE1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9407" y="1887629"/>
            <a:ext cx="2076330" cy="13715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37779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478913" y="940371"/>
            <a:ext cx="1143032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한 사람이 파일을 변경하면 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다른 파일들도 똑같이 반복해서 수정을 해야만 했다</a:t>
            </a:r>
            <a:r>
              <a:rPr lang="en-US" altLang="ko-KR" sz="2400" b="1" dirty="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6DA026-02F5-8154-7CA6-3974CFB0C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87" y="3267580"/>
            <a:ext cx="953663" cy="7774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1D49673-E65C-DF2E-A8D4-ADAC55D0F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532" y="3267579"/>
            <a:ext cx="953663" cy="77744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876F7B9-AD27-F9E1-64D1-43DAB81A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787" y="3361524"/>
            <a:ext cx="953663" cy="777443"/>
          </a:xfrm>
          <a:prstGeom prst="rect">
            <a:avLst/>
          </a:prstGeom>
        </p:spPr>
      </p:pic>
      <p:graphicFrame>
        <p:nvGraphicFramePr>
          <p:cNvPr id="31" name="표 31">
            <a:extLst>
              <a:ext uri="{FF2B5EF4-FFF2-40B4-BE49-F238E27FC236}">
                <a16:creationId xmlns:a16="http://schemas.microsoft.com/office/drawing/2014/main" id="{9B064D46-CC51-2A68-F467-98DED3543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978077"/>
              </p:ext>
            </p:extLst>
          </p:nvPr>
        </p:nvGraphicFramePr>
        <p:xfrm>
          <a:off x="1549940" y="2579831"/>
          <a:ext cx="1393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4DF95E0F-E8F1-AE6B-4309-E96748DF2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208757"/>
              </p:ext>
            </p:extLst>
          </p:nvPr>
        </p:nvGraphicFramePr>
        <p:xfrm>
          <a:off x="5572441" y="2561662"/>
          <a:ext cx="1393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2A251BA5-024D-9B98-9A50-73427A808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906170"/>
              </p:ext>
            </p:extLst>
          </p:nvPr>
        </p:nvGraphicFramePr>
        <p:xfrm>
          <a:off x="9558172" y="2408719"/>
          <a:ext cx="1393796" cy="172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김대리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3600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최부장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7800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이과장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5000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>
                          <a:solidFill>
                            <a:srgbClr val="FF0000"/>
                          </a:solidFill>
                        </a:rPr>
                        <a:t>신인턴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2800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53723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885FFC0-5C75-7305-140F-519BFA76A35E}"/>
              </a:ext>
            </a:extLst>
          </p:cNvPr>
          <p:cNvSpPr txBox="1"/>
          <p:nvPr/>
        </p:nvSpPr>
        <p:spPr>
          <a:xfrm>
            <a:off x="9985708" y="5033278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인턴 정보 추가요</a:t>
            </a:r>
            <a:r>
              <a:rPr lang="en-US" altLang="ko-KR" b="1" dirty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61C6B-EBC4-2BBC-0615-4201264E1FEB}"/>
              </a:ext>
            </a:extLst>
          </p:cNvPr>
          <p:cNvSpPr txBox="1"/>
          <p:nvPr/>
        </p:nvSpPr>
        <p:spPr>
          <a:xfrm>
            <a:off x="5920396" y="5217944"/>
            <a:ext cx="1646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아</a:t>
            </a:r>
            <a:r>
              <a:rPr lang="en-US" altLang="ko-KR" sz="1400" b="1" dirty="0">
                <a:solidFill>
                  <a:srgbClr val="FF0000"/>
                </a:solidFill>
              </a:rPr>
              <a:t>.. </a:t>
            </a:r>
            <a:r>
              <a:rPr lang="ko-KR" altLang="en-US" sz="1400" b="1" dirty="0" err="1">
                <a:solidFill>
                  <a:srgbClr val="FF0000"/>
                </a:solidFill>
              </a:rPr>
              <a:t>수정해야겠다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61D381-4639-DC14-27DC-698AB15CE5EC}"/>
              </a:ext>
            </a:extLst>
          </p:cNvPr>
          <p:cNvSpPr txBox="1"/>
          <p:nvPr/>
        </p:nvSpPr>
        <p:spPr>
          <a:xfrm>
            <a:off x="1974372" y="5189177"/>
            <a:ext cx="1646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아</a:t>
            </a:r>
            <a:r>
              <a:rPr lang="en-US" altLang="ko-KR" sz="1400" b="1" dirty="0">
                <a:solidFill>
                  <a:srgbClr val="FF0000"/>
                </a:solidFill>
              </a:rPr>
              <a:t>.. </a:t>
            </a:r>
            <a:r>
              <a:rPr lang="ko-KR" altLang="en-US" sz="1400" b="1" dirty="0" err="1">
                <a:solidFill>
                  <a:srgbClr val="FF0000"/>
                </a:solidFill>
              </a:rPr>
              <a:t>수정해야겠다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7C950A-85C3-B2E6-94CD-B00EAAA9BF3F}"/>
              </a:ext>
            </a:extLst>
          </p:cNvPr>
          <p:cNvSpPr txBox="1"/>
          <p:nvPr/>
        </p:nvSpPr>
        <p:spPr>
          <a:xfrm>
            <a:off x="359171" y="4177714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30848E-53AD-1786-033B-C8DAC25C73CD}"/>
              </a:ext>
            </a:extLst>
          </p:cNvPr>
          <p:cNvSpPr txBox="1"/>
          <p:nvPr/>
        </p:nvSpPr>
        <p:spPr>
          <a:xfrm>
            <a:off x="4373544" y="4177714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624455-E475-81CC-78FF-2A76A8F4C6C0}"/>
              </a:ext>
            </a:extLst>
          </p:cNvPr>
          <p:cNvSpPr txBox="1"/>
          <p:nvPr/>
        </p:nvSpPr>
        <p:spPr>
          <a:xfrm>
            <a:off x="8387917" y="4177714"/>
            <a:ext cx="2770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연봉정보</a:t>
            </a:r>
            <a:r>
              <a:rPr lang="en-US" altLang="ko-KR" sz="2000" b="1" dirty="0"/>
              <a:t>.XLSX</a:t>
            </a:r>
            <a:endParaRPr lang="ko-KR" altLang="en-US" sz="2000" b="1" dirty="0"/>
          </a:p>
        </p:txBody>
      </p:sp>
      <p:pic>
        <p:nvPicPr>
          <p:cNvPr id="13" name="그래픽 12" descr="남자 단색으로 채워진">
            <a:extLst>
              <a:ext uri="{FF2B5EF4-FFF2-40B4-BE49-F238E27FC236}">
                <a16:creationId xmlns:a16="http://schemas.microsoft.com/office/drawing/2014/main" id="{AFD17FFF-C807-5375-A274-4092D2022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7573" y="5285065"/>
            <a:ext cx="914400" cy="914400"/>
          </a:xfrm>
          <a:prstGeom prst="rect">
            <a:avLst/>
          </a:prstGeom>
        </p:spPr>
      </p:pic>
      <p:pic>
        <p:nvPicPr>
          <p:cNvPr id="14" name="그래픽 13" descr="남자 단색으로 채워진">
            <a:extLst>
              <a:ext uri="{FF2B5EF4-FFF2-40B4-BE49-F238E27FC236}">
                <a16:creationId xmlns:a16="http://schemas.microsoft.com/office/drawing/2014/main" id="{68615D49-C4C5-9F47-A733-463B1ED04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3019" y="5285065"/>
            <a:ext cx="914400" cy="914400"/>
          </a:xfrm>
          <a:prstGeom prst="rect">
            <a:avLst/>
          </a:prstGeom>
        </p:spPr>
      </p:pic>
      <p:pic>
        <p:nvPicPr>
          <p:cNvPr id="15" name="그래픽 14" descr="남자 단색으로 채워진">
            <a:extLst>
              <a:ext uri="{FF2B5EF4-FFF2-40B4-BE49-F238E27FC236}">
                <a16:creationId xmlns:a16="http://schemas.microsoft.com/office/drawing/2014/main" id="{6C01C0F3-0AE6-FFD2-946B-0BCB6E8A6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55834" y="5285065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20D4ED-E8D1-8759-EA6C-974693F69DA9}"/>
              </a:ext>
            </a:extLst>
          </p:cNvPr>
          <p:cNvSpPr txBox="1"/>
          <p:nvPr/>
        </p:nvSpPr>
        <p:spPr>
          <a:xfrm>
            <a:off x="1047835" y="6317364"/>
            <a:ext cx="1481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A</a:t>
            </a:r>
            <a:r>
              <a:rPr lang="ko-KR" altLang="en-US" sz="2000" b="1" dirty="0"/>
              <a:t>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143583-8611-2409-68CF-C2D61DB5C7C5}"/>
              </a:ext>
            </a:extLst>
          </p:cNvPr>
          <p:cNvSpPr txBox="1"/>
          <p:nvPr/>
        </p:nvSpPr>
        <p:spPr>
          <a:xfrm>
            <a:off x="4981184" y="6317364"/>
            <a:ext cx="146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B</a:t>
            </a:r>
            <a:r>
              <a:rPr lang="ko-KR" altLang="en-US" sz="2000" b="1" dirty="0"/>
              <a:t>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0FE07C-899D-9BA6-14CA-F0497A0ADEA2}"/>
              </a:ext>
            </a:extLst>
          </p:cNvPr>
          <p:cNvSpPr txBox="1"/>
          <p:nvPr/>
        </p:nvSpPr>
        <p:spPr>
          <a:xfrm>
            <a:off x="9090396" y="6317364"/>
            <a:ext cx="146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인사팀 </a:t>
            </a:r>
            <a:r>
              <a:rPr lang="en-US" altLang="ko-KR" sz="2000" b="1" dirty="0"/>
              <a:t>C</a:t>
            </a:r>
            <a:r>
              <a:rPr lang="ko-KR" altLang="en-US" sz="2000" b="1" dirty="0"/>
              <a:t>씨</a:t>
            </a:r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8DDA7D13-32A5-DDE4-6E67-D6E799D88CB7}"/>
              </a:ext>
            </a:extLst>
          </p:cNvPr>
          <p:cNvSpPr/>
          <p:nvPr/>
        </p:nvSpPr>
        <p:spPr>
          <a:xfrm rot="16200000">
            <a:off x="1650885" y="4774652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7C06E236-281C-063C-DDA9-BA7C343A63E5}"/>
              </a:ext>
            </a:extLst>
          </p:cNvPr>
          <p:cNvSpPr/>
          <p:nvPr/>
        </p:nvSpPr>
        <p:spPr>
          <a:xfrm rot="16200000">
            <a:off x="5566331" y="4774652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8D86D332-161D-0FE9-0961-98A6B4921175}"/>
              </a:ext>
            </a:extLst>
          </p:cNvPr>
          <p:cNvSpPr/>
          <p:nvPr/>
        </p:nvSpPr>
        <p:spPr>
          <a:xfrm rot="16200000">
            <a:off x="9639514" y="4774651"/>
            <a:ext cx="307776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672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842DFE-8454-6735-788D-438A75B7FF16}"/>
              </a:ext>
            </a:extLst>
          </p:cNvPr>
          <p:cNvSpPr txBox="1"/>
          <p:nvPr/>
        </p:nvSpPr>
        <p:spPr>
          <a:xfrm>
            <a:off x="617786" y="550773"/>
            <a:ext cx="100650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물리적 데이터 모델링 </a:t>
            </a:r>
            <a:r>
              <a:rPr lang="en-US" altLang="ko-KR" dirty="0"/>
              <a:t>: </a:t>
            </a:r>
          </a:p>
          <a:p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/>
              <a:t>상세하게 설계된 논리적 데이터 모델링 결과를 토대로 </a:t>
            </a:r>
            <a:r>
              <a:rPr lang="ko-KR" altLang="en-US" b="1" dirty="0"/>
              <a:t>실제 데이터베이스</a:t>
            </a:r>
            <a:r>
              <a:rPr lang="en-US" altLang="ko-KR" b="1" dirty="0"/>
              <a:t> </a:t>
            </a:r>
            <a:r>
              <a:rPr lang="ko-KR" altLang="en-US" b="1" dirty="0"/>
              <a:t>구축을 실시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15F40-7638-5762-49C4-97C8778E60B6}"/>
              </a:ext>
            </a:extLst>
          </p:cNvPr>
          <p:cNvSpPr txBox="1"/>
          <p:nvPr/>
        </p:nvSpPr>
        <p:spPr>
          <a:xfrm>
            <a:off x="1645723" y="5502060"/>
            <a:ext cx="2902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[ </a:t>
            </a:r>
            <a:r>
              <a:rPr lang="ko-KR" altLang="en-US" sz="1200" b="1" dirty="0"/>
              <a:t>현재 논리적 데이터 모델링 상황 </a:t>
            </a:r>
            <a:r>
              <a:rPr lang="en-US" altLang="ko-KR" sz="1200" b="1" dirty="0"/>
              <a:t>]</a:t>
            </a:r>
            <a:endParaRPr lang="en-US" altLang="ko-KR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C10604-6345-FFB7-FE37-2F04ADB1525C}"/>
              </a:ext>
            </a:extLst>
          </p:cNvPr>
          <p:cNvSpPr txBox="1"/>
          <p:nvPr/>
        </p:nvSpPr>
        <p:spPr>
          <a:xfrm>
            <a:off x="7382156" y="5548226"/>
            <a:ext cx="3251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[ </a:t>
            </a:r>
            <a:r>
              <a:rPr lang="ko-KR" altLang="en-US" sz="1200" b="1" dirty="0"/>
              <a:t>데이터베이스가 이해하는 언어로 변환 </a:t>
            </a:r>
            <a:r>
              <a:rPr lang="en-US" altLang="ko-KR" sz="1200" b="1" dirty="0"/>
              <a:t>] </a:t>
            </a:r>
          </a:p>
          <a:p>
            <a:r>
              <a:rPr lang="en-US" altLang="ko-KR" sz="1200" b="1" dirty="0"/>
              <a:t>(</a:t>
            </a:r>
            <a:r>
              <a:rPr lang="ko-KR" altLang="en-US" sz="1200" b="1" dirty="0">
                <a:highlight>
                  <a:srgbClr val="FFFF00"/>
                </a:highlight>
              </a:rPr>
              <a:t>이건 </a:t>
            </a:r>
            <a:r>
              <a:rPr lang="en-US" altLang="ko-KR" sz="1200" b="1" dirty="0">
                <a:highlight>
                  <a:srgbClr val="FFFF00"/>
                </a:highlight>
              </a:rPr>
              <a:t>DDL </a:t>
            </a:r>
            <a:r>
              <a:rPr lang="ko-KR" altLang="en-US" sz="1200" b="1" dirty="0">
                <a:highlight>
                  <a:srgbClr val="FFFF00"/>
                </a:highlight>
              </a:rPr>
              <a:t>과정에서 배울 예정</a:t>
            </a:r>
            <a:r>
              <a:rPr lang="en-US" altLang="ko-KR" sz="1200" b="1" dirty="0">
                <a:highlight>
                  <a:srgbClr val="FFFF00"/>
                </a:highlight>
              </a:rPr>
              <a:t>!</a:t>
            </a:r>
            <a:r>
              <a:rPr lang="en-US" altLang="ko-KR" sz="1200" b="1" dirty="0"/>
              <a:t>)</a:t>
            </a: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CB697D45-D61C-54B0-F30E-440DF4D26098}"/>
              </a:ext>
            </a:extLst>
          </p:cNvPr>
          <p:cNvSpPr/>
          <p:nvPr/>
        </p:nvSpPr>
        <p:spPr>
          <a:xfrm>
            <a:off x="5406174" y="3441468"/>
            <a:ext cx="564491" cy="53252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2B4FD4-BCC5-600F-1BB7-8CEA57250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295" y="2438096"/>
            <a:ext cx="5404848" cy="27391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D4B194C-913C-BC17-45F2-9F7B4C759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13" y="2438096"/>
            <a:ext cx="4849860" cy="27391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025562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 descr="남자 단색으로 채워진">
            <a:extLst>
              <a:ext uri="{FF2B5EF4-FFF2-40B4-BE49-F238E27FC236}">
                <a16:creationId xmlns:a16="http://schemas.microsoft.com/office/drawing/2014/main" id="{E1A99FA5-C8CB-FDA4-DF09-A640DA920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5223" y="5016814"/>
            <a:ext cx="1417971" cy="141797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B7C766E-67B2-4609-D4FE-6C0666DC16DA}"/>
              </a:ext>
            </a:extLst>
          </p:cNvPr>
          <p:cNvSpPr/>
          <p:nvPr/>
        </p:nvSpPr>
        <p:spPr>
          <a:xfrm>
            <a:off x="1732805" y="514609"/>
            <a:ext cx="1073177" cy="3501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요구 사항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426E06-C2AC-12BF-4F06-38E0244F15FD}"/>
              </a:ext>
            </a:extLst>
          </p:cNvPr>
          <p:cNvSpPr txBox="1"/>
          <p:nvPr/>
        </p:nvSpPr>
        <p:spPr>
          <a:xfrm>
            <a:off x="3124160" y="451262"/>
            <a:ext cx="8197513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학생</a:t>
            </a:r>
            <a:r>
              <a:rPr lang="ko-KR" altLang="en-US" sz="1100" b="1" dirty="0"/>
              <a:t>들의 정보를 저장할 저장소가 필요합니다</a:t>
            </a:r>
            <a:r>
              <a:rPr lang="en-US" altLang="ko-KR" sz="1100" b="1" dirty="0"/>
              <a:t>.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학생들의 </a:t>
            </a:r>
            <a:r>
              <a:rPr lang="ko-KR" altLang="en-US" sz="1400" b="1" dirty="0"/>
              <a:t>학번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이름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학과이름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연락처</a:t>
            </a:r>
            <a:r>
              <a:rPr lang="ko-KR" altLang="en-US" sz="1100" b="1" dirty="0"/>
              <a:t> 정보를 입력 받아야 합니다</a:t>
            </a:r>
            <a:r>
              <a:rPr lang="en-US" altLang="ko-KR" sz="1100" b="1" dirty="0"/>
              <a:t>. (</a:t>
            </a:r>
            <a:r>
              <a:rPr lang="ko-KR" altLang="en-US" sz="1100" b="1" dirty="0"/>
              <a:t>식별자는 학번 입니다</a:t>
            </a:r>
            <a:r>
              <a:rPr lang="en-US" altLang="ko-KR" sz="1100" b="1" dirty="0"/>
              <a:t>)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이 중에 연락처는 집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휴대폰 두 가지를 입력 받을 수 있고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혹은 학생이 연락처가 없을 수도 있습니다</a:t>
            </a:r>
            <a:r>
              <a:rPr lang="en-US" altLang="ko-KR" sz="1100" b="1" dirty="0"/>
              <a:t>. 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교수</a:t>
            </a:r>
            <a:r>
              <a:rPr lang="ko-KR" altLang="en-US" sz="1100" b="1" dirty="0"/>
              <a:t>님들의 정보도 저장해야 합니다</a:t>
            </a:r>
            <a:r>
              <a:rPr lang="en-US" altLang="ko-KR" sz="1100" b="1" dirty="0"/>
              <a:t>.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교수님들의 </a:t>
            </a:r>
            <a:r>
              <a:rPr lang="ko-KR" altLang="en-US" sz="1400" b="1" dirty="0"/>
              <a:t>교수번호 </a:t>
            </a:r>
            <a:r>
              <a:rPr lang="en-US" altLang="ko-KR" sz="1400" b="1" dirty="0"/>
              <a:t>, </a:t>
            </a:r>
            <a:r>
              <a:rPr lang="ko-KR" altLang="en-US" sz="1400" b="1" dirty="0" err="1"/>
              <a:t>교수명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학과이름</a:t>
            </a:r>
            <a:r>
              <a:rPr lang="ko-KR" altLang="en-US" sz="1100" b="1" dirty="0"/>
              <a:t>을 입력 받아야 합니다</a:t>
            </a:r>
            <a:r>
              <a:rPr lang="en-US" altLang="ko-KR" sz="1100" b="1" dirty="0"/>
              <a:t>.  (</a:t>
            </a:r>
            <a:r>
              <a:rPr lang="ko-KR" altLang="en-US" sz="1100" b="1" dirty="0"/>
              <a:t>식별자는 교수번호 입니다 </a:t>
            </a:r>
            <a:r>
              <a:rPr lang="en-US" altLang="ko-KR" sz="1100" b="1" dirty="0"/>
              <a:t>)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두 </a:t>
            </a:r>
            <a:r>
              <a:rPr lang="ko-KR" altLang="en-US" sz="1100" b="1" dirty="0" err="1"/>
              <a:t>엔터티</a:t>
            </a:r>
            <a:r>
              <a:rPr lang="ko-KR" altLang="en-US" sz="1100" b="1" dirty="0"/>
              <a:t> 사이에는 </a:t>
            </a:r>
            <a:r>
              <a:rPr lang="ko-KR" altLang="en-US" sz="1100" b="1" u="sng" dirty="0" err="1"/>
              <a:t>강의를듣다</a:t>
            </a:r>
            <a:r>
              <a:rPr lang="en-US" altLang="ko-KR" sz="1100" b="1" u="sng" dirty="0"/>
              <a:t>/</a:t>
            </a:r>
            <a:r>
              <a:rPr lang="ko-KR" altLang="en-US" sz="1100" b="1" u="sng" dirty="0" err="1"/>
              <a:t>강의를하다</a:t>
            </a:r>
            <a:r>
              <a:rPr lang="ko-KR" altLang="en-US" sz="1100" b="1" u="sng" dirty="0"/>
              <a:t> 라는 관계</a:t>
            </a:r>
            <a:r>
              <a:rPr lang="ko-KR" altLang="en-US" sz="1100" b="1" dirty="0"/>
              <a:t>가 있습니다</a:t>
            </a:r>
            <a:r>
              <a:rPr lang="en-US" altLang="ko-KR" sz="1100" b="1" dirty="0"/>
              <a:t>.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한 명의</a:t>
            </a:r>
            <a:r>
              <a:rPr lang="en-US" altLang="ko-KR" sz="1100" b="1" dirty="0"/>
              <a:t>(1)</a:t>
            </a:r>
            <a:r>
              <a:rPr lang="ko-KR" altLang="en-US" sz="1100" b="1" dirty="0"/>
              <a:t> 학생은 여러 교수</a:t>
            </a:r>
            <a:r>
              <a:rPr lang="en-US" altLang="ko-KR" sz="1100" b="1" dirty="0"/>
              <a:t>(N)</a:t>
            </a:r>
            <a:r>
              <a:rPr lang="ko-KR" altLang="en-US" sz="1100" b="1" dirty="0"/>
              <a:t>의 수업을 들을 수 있고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한 명의 교수</a:t>
            </a:r>
            <a:r>
              <a:rPr lang="en-US" altLang="ko-KR" sz="1100" b="1" dirty="0"/>
              <a:t>(1)</a:t>
            </a:r>
            <a:r>
              <a:rPr lang="ko-KR" altLang="en-US" sz="1100" b="1" dirty="0"/>
              <a:t>는 여러 학생</a:t>
            </a:r>
            <a:r>
              <a:rPr lang="en-US" altLang="ko-KR" sz="1100" b="1" dirty="0"/>
              <a:t>(N)</a:t>
            </a:r>
            <a:r>
              <a:rPr lang="ko-KR" altLang="en-US" sz="1100" b="1" dirty="0"/>
              <a:t>을 가르칠 수 있습니다</a:t>
            </a:r>
            <a:r>
              <a:rPr lang="en-US" altLang="ko-KR" sz="1100" b="1" dirty="0"/>
              <a:t>.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이 경우 </a:t>
            </a:r>
            <a:r>
              <a:rPr lang="en-US" altLang="ko-KR" sz="1100" b="1" dirty="0"/>
              <a:t>N:N </a:t>
            </a:r>
            <a:r>
              <a:rPr lang="ko-KR" altLang="en-US" sz="1100" b="1" dirty="0"/>
              <a:t>관계가 발생하므로 추가로 </a:t>
            </a:r>
            <a:r>
              <a:rPr lang="ko-KR" altLang="en-US" sz="1400" b="1" dirty="0"/>
              <a:t>강의</a:t>
            </a:r>
            <a:r>
              <a:rPr lang="ko-KR" altLang="en-US" sz="1100" b="1" dirty="0"/>
              <a:t> 라는 </a:t>
            </a:r>
            <a:r>
              <a:rPr lang="ko-KR" altLang="en-US" sz="1100" b="1" dirty="0" err="1"/>
              <a:t>엔터티를</a:t>
            </a:r>
            <a:r>
              <a:rPr lang="ko-KR" altLang="en-US" sz="1100" b="1" dirty="0"/>
              <a:t> 만들어야 할 것입니다</a:t>
            </a:r>
            <a:r>
              <a:rPr lang="en-US" altLang="ko-KR" sz="1100" b="1" dirty="0"/>
              <a:t>.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강의 </a:t>
            </a:r>
            <a:r>
              <a:rPr lang="ko-KR" altLang="en-US" sz="1100" b="1" dirty="0" err="1"/>
              <a:t>엔터티에는</a:t>
            </a:r>
            <a:r>
              <a:rPr lang="ko-KR" altLang="en-US" sz="1100" b="1" dirty="0"/>
              <a:t> 강의번호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학번 </a:t>
            </a:r>
            <a:r>
              <a:rPr lang="en-US" altLang="ko-KR" sz="1100" b="1" dirty="0"/>
              <a:t>,</a:t>
            </a:r>
            <a:r>
              <a:rPr lang="ko-KR" altLang="en-US" sz="1100" b="1" dirty="0"/>
              <a:t> 교수번호를 입력 받아야 합니다</a:t>
            </a:r>
            <a:r>
              <a:rPr lang="en-US" altLang="ko-KR" sz="1100" b="1" dirty="0"/>
              <a:t>. (</a:t>
            </a:r>
            <a:r>
              <a:rPr lang="ko-KR" altLang="en-US" sz="1100" b="1" dirty="0"/>
              <a:t>식별자는 </a:t>
            </a:r>
            <a:r>
              <a:rPr lang="ko-KR" altLang="en-US" sz="1100" b="1" dirty="0" err="1"/>
              <a:t>강의번호입니다</a:t>
            </a:r>
            <a:r>
              <a:rPr lang="en-US" altLang="ko-KR" sz="1100" b="1" dirty="0"/>
              <a:t>)</a:t>
            </a:r>
            <a:r>
              <a:rPr lang="ko-KR" altLang="en-US" sz="1100" b="1" dirty="0"/>
              <a:t> </a:t>
            </a:r>
            <a:endParaRPr lang="en-US" altLang="ko-KR" sz="1100" b="1" dirty="0"/>
          </a:p>
          <a:p>
            <a:endParaRPr lang="en-US" altLang="ko-KR" sz="1100" b="1" dirty="0"/>
          </a:p>
          <a:p>
            <a:r>
              <a:rPr lang="ko-KR" altLang="en-US" sz="1100" b="1" dirty="0"/>
              <a:t>수업을 듣지 않는 학생들도 존재하며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수업을 하지 않는 교수도 존재합니다 </a:t>
            </a:r>
            <a:endParaRPr lang="en-US" altLang="ko-KR" sz="1100" b="1" dirty="0"/>
          </a:p>
          <a:p>
            <a:endParaRPr lang="en-US" altLang="ko-KR" sz="1100" b="1" dirty="0"/>
          </a:p>
          <a:p>
            <a:endParaRPr lang="en-US" altLang="ko-KR" sz="1100" b="1" dirty="0"/>
          </a:p>
          <a:p>
            <a:r>
              <a:rPr lang="ko-KR" altLang="en-US" sz="1100" b="1" dirty="0"/>
              <a:t>아래는 예시 데이터입니다</a:t>
            </a:r>
            <a:r>
              <a:rPr lang="en-US" altLang="ko-KR" sz="1100" b="1" dirty="0"/>
              <a:t>.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학생 </a:t>
            </a:r>
            <a:endParaRPr lang="en-US" altLang="ko-KR" sz="1100" b="1" dirty="0"/>
          </a:p>
          <a:p>
            <a:r>
              <a:rPr lang="en-US" altLang="ko-KR" sz="1100" b="1" dirty="0"/>
              <a:t>[ </a:t>
            </a:r>
            <a:r>
              <a:rPr lang="ko-KR" altLang="en-US" sz="1100" b="1" dirty="0"/>
              <a:t>학번 </a:t>
            </a:r>
            <a:r>
              <a:rPr lang="en-US" altLang="ko-KR" sz="1100" b="1" dirty="0"/>
              <a:t>: 11111 , </a:t>
            </a:r>
            <a:r>
              <a:rPr lang="ko-KR" altLang="en-US" sz="1100" b="1" dirty="0"/>
              <a:t>이름 </a:t>
            </a:r>
            <a:r>
              <a:rPr lang="en-US" altLang="ko-KR" sz="1100" b="1" dirty="0"/>
              <a:t>: </a:t>
            </a:r>
            <a:r>
              <a:rPr lang="ko-KR" altLang="en-US" sz="1100" b="1" dirty="0" err="1"/>
              <a:t>강홍수</a:t>
            </a:r>
            <a:r>
              <a:rPr lang="ko-KR" altLang="en-US" sz="1100" b="1" dirty="0"/>
              <a:t>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학과이름 </a:t>
            </a:r>
            <a:r>
              <a:rPr lang="en-US" altLang="ko-KR" sz="1100" b="1" dirty="0"/>
              <a:t>: </a:t>
            </a:r>
            <a:r>
              <a:rPr lang="ko-KR" altLang="en-US" sz="1100" b="1" dirty="0"/>
              <a:t>독일언어문학과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연락처 </a:t>
            </a:r>
            <a:r>
              <a:rPr lang="en-US" altLang="ko-KR" sz="1100" b="1" dirty="0"/>
              <a:t>: 062-111-1111 (</a:t>
            </a:r>
            <a:r>
              <a:rPr lang="ko-KR" altLang="en-US" sz="1100" b="1" dirty="0"/>
              <a:t>집</a:t>
            </a:r>
            <a:r>
              <a:rPr lang="en-US" altLang="ko-KR" sz="1100" b="1" dirty="0"/>
              <a:t>) , 010-1111-1111 (</a:t>
            </a:r>
            <a:r>
              <a:rPr lang="ko-KR" altLang="en-US" sz="1100" b="1" dirty="0"/>
              <a:t>휴대폰</a:t>
            </a:r>
            <a:r>
              <a:rPr lang="en-US" altLang="ko-KR" sz="1100" b="1" dirty="0"/>
              <a:t>) ] </a:t>
            </a:r>
          </a:p>
          <a:p>
            <a:r>
              <a:rPr lang="en-US" altLang="ko-KR" sz="1100" b="1" dirty="0"/>
              <a:t>[ </a:t>
            </a:r>
            <a:r>
              <a:rPr lang="ko-KR" altLang="en-US" sz="1100" b="1" dirty="0"/>
              <a:t>학번 </a:t>
            </a:r>
            <a:r>
              <a:rPr lang="en-US" altLang="ko-KR" sz="1100" b="1" dirty="0"/>
              <a:t>: 22222 , </a:t>
            </a:r>
            <a:r>
              <a:rPr lang="ko-KR" altLang="en-US" sz="1100" b="1" dirty="0"/>
              <a:t>이름 </a:t>
            </a:r>
            <a:r>
              <a:rPr lang="en-US" altLang="ko-KR" sz="1100" b="1" dirty="0"/>
              <a:t>: </a:t>
            </a:r>
            <a:r>
              <a:rPr lang="ko-KR" altLang="en-US" sz="1100" b="1" dirty="0"/>
              <a:t>김창현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학과이름 </a:t>
            </a:r>
            <a:r>
              <a:rPr lang="en-US" altLang="ko-KR" sz="1100" b="1" dirty="0"/>
              <a:t>: </a:t>
            </a:r>
            <a:r>
              <a:rPr lang="ko-KR" altLang="en-US" sz="1100" b="1" dirty="0"/>
              <a:t>소프트웨어공학과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연락처 </a:t>
            </a:r>
            <a:r>
              <a:rPr lang="en-US" altLang="ko-KR" sz="1100" b="1" dirty="0"/>
              <a:t>: 010-2222-2222 (</a:t>
            </a:r>
            <a:r>
              <a:rPr lang="ko-KR" altLang="en-US" sz="1100" b="1" dirty="0"/>
              <a:t>휴대폰</a:t>
            </a:r>
            <a:r>
              <a:rPr lang="en-US" altLang="ko-KR" sz="1100" b="1" dirty="0"/>
              <a:t>) ] </a:t>
            </a:r>
          </a:p>
          <a:p>
            <a:endParaRPr lang="en-US" altLang="ko-KR" sz="1100" b="1" dirty="0"/>
          </a:p>
          <a:p>
            <a:r>
              <a:rPr lang="ko-KR" altLang="en-US" sz="1100" b="1" dirty="0"/>
              <a:t>교수 </a:t>
            </a:r>
            <a:endParaRPr lang="en-US" altLang="ko-KR" sz="1100" b="1" dirty="0"/>
          </a:p>
          <a:p>
            <a:r>
              <a:rPr lang="en-US" altLang="ko-KR" sz="1100" b="1" dirty="0"/>
              <a:t>[ </a:t>
            </a:r>
            <a:r>
              <a:rPr lang="ko-KR" altLang="en-US" sz="1100" b="1" dirty="0"/>
              <a:t>교수번호 </a:t>
            </a:r>
            <a:r>
              <a:rPr lang="en-US" altLang="ko-KR" sz="1100" b="1" dirty="0"/>
              <a:t>: 77777 , </a:t>
            </a:r>
            <a:r>
              <a:rPr lang="ko-KR" altLang="en-US" sz="1100" b="1" dirty="0"/>
              <a:t>이름 </a:t>
            </a:r>
            <a:r>
              <a:rPr lang="en-US" altLang="ko-KR" sz="1100" b="1" dirty="0"/>
              <a:t>: </a:t>
            </a:r>
            <a:r>
              <a:rPr lang="ko-KR" altLang="en-US" sz="1100" b="1" dirty="0" err="1"/>
              <a:t>나상도</a:t>
            </a:r>
            <a:r>
              <a:rPr lang="ko-KR" altLang="en-US" sz="1100" b="1" dirty="0"/>
              <a:t>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학과이름 </a:t>
            </a:r>
            <a:r>
              <a:rPr lang="en-US" altLang="ko-KR" sz="1100" b="1" dirty="0"/>
              <a:t>: </a:t>
            </a:r>
            <a:r>
              <a:rPr lang="ko-KR" altLang="en-US" sz="1100" b="1" dirty="0"/>
              <a:t>독일언어문학과 </a:t>
            </a:r>
            <a:r>
              <a:rPr lang="en-US" altLang="ko-KR" sz="1100" b="1" dirty="0"/>
              <a:t>] </a:t>
            </a:r>
          </a:p>
          <a:p>
            <a:r>
              <a:rPr lang="en-US" altLang="ko-KR" sz="1100" b="1" dirty="0"/>
              <a:t>[ </a:t>
            </a:r>
            <a:r>
              <a:rPr lang="ko-KR" altLang="en-US" sz="1100" b="1" dirty="0"/>
              <a:t>교수번호 </a:t>
            </a:r>
            <a:r>
              <a:rPr lang="en-US" altLang="ko-KR" sz="1100" b="1" dirty="0"/>
              <a:t>: 88888 , </a:t>
            </a:r>
            <a:r>
              <a:rPr lang="ko-KR" altLang="en-US" sz="1100" b="1" dirty="0"/>
              <a:t>이름 </a:t>
            </a:r>
            <a:r>
              <a:rPr lang="en-US" altLang="ko-KR" sz="1100" b="1" dirty="0"/>
              <a:t>: </a:t>
            </a:r>
            <a:r>
              <a:rPr lang="ko-KR" altLang="en-US" sz="1100" b="1" dirty="0" err="1"/>
              <a:t>도현미</a:t>
            </a:r>
            <a:r>
              <a:rPr lang="ko-KR" altLang="en-US" sz="1100" b="1" dirty="0"/>
              <a:t> 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학과이름 </a:t>
            </a:r>
            <a:r>
              <a:rPr lang="en-US" altLang="ko-KR" sz="1100" b="1" dirty="0"/>
              <a:t>: </a:t>
            </a:r>
            <a:r>
              <a:rPr lang="ko-KR" altLang="en-US" sz="1100" b="1" dirty="0"/>
              <a:t>소프트웨어공학과 </a:t>
            </a:r>
            <a:r>
              <a:rPr lang="en-US" altLang="ko-KR" sz="1100" b="1" dirty="0"/>
              <a:t>] </a:t>
            </a:r>
          </a:p>
          <a:p>
            <a:endParaRPr lang="en-US" altLang="ko-KR" sz="1100" b="1" dirty="0"/>
          </a:p>
          <a:p>
            <a:endParaRPr lang="en-US" altLang="ko-KR" sz="1100" b="1" dirty="0"/>
          </a:p>
          <a:p>
            <a:r>
              <a:rPr lang="ko-KR" altLang="en-US" sz="1100" b="1" dirty="0" err="1"/>
              <a:t>강홍수</a:t>
            </a:r>
            <a:r>
              <a:rPr lang="ko-KR" altLang="en-US" sz="1100" b="1" dirty="0"/>
              <a:t> 학생은 </a:t>
            </a:r>
            <a:r>
              <a:rPr lang="ko-KR" altLang="en-US" sz="1100" b="1" dirty="0" err="1"/>
              <a:t>나상도</a:t>
            </a:r>
            <a:r>
              <a:rPr lang="ko-KR" altLang="en-US" sz="1100" b="1" dirty="0"/>
              <a:t> 교수님에게 강의를 듣습니다</a:t>
            </a:r>
            <a:r>
              <a:rPr lang="en-US" altLang="ko-KR" sz="1100" b="1" dirty="0"/>
              <a:t>. </a:t>
            </a:r>
          </a:p>
          <a:p>
            <a:r>
              <a:rPr lang="ko-KR" altLang="en-US" sz="1100" b="1" dirty="0" err="1"/>
              <a:t>강홍수</a:t>
            </a:r>
            <a:r>
              <a:rPr lang="ko-KR" altLang="en-US" sz="1100" b="1" dirty="0"/>
              <a:t> 학생은 </a:t>
            </a:r>
            <a:r>
              <a:rPr lang="ko-KR" altLang="en-US" sz="1100" b="1" dirty="0" err="1"/>
              <a:t>도현미</a:t>
            </a:r>
            <a:r>
              <a:rPr lang="ko-KR" altLang="en-US" sz="1100" b="1" dirty="0"/>
              <a:t> 교수님에게 강의를 듣습니다</a:t>
            </a:r>
            <a:r>
              <a:rPr lang="en-US" altLang="ko-KR" sz="1100" b="1" dirty="0"/>
              <a:t>. </a:t>
            </a:r>
          </a:p>
          <a:p>
            <a:r>
              <a:rPr lang="ko-KR" altLang="en-US" sz="1100" b="1" dirty="0"/>
              <a:t>김창현 학생은 </a:t>
            </a:r>
            <a:r>
              <a:rPr lang="ko-KR" altLang="en-US" sz="1100" b="1" dirty="0" err="1"/>
              <a:t>도현미</a:t>
            </a:r>
            <a:r>
              <a:rPr lang="ko-KR" altLang="en-US" sz="1100" b="1" dirty="0"/>
              <a:t> 교수님에게 강의를 듣습니다</a:t>
            </a:r>
            <a:r>
              <a:rPr lang="en-US" altLang="ko-KR" sz="1100" b="1" dirty="0"/>
              <a:t>. </a:t>
            </a:r>
          </a:p>
        </p:txBody>
      </p:sp>
      <p:sp>
        <p:nvSpPr>
          <p:cNvPr id="8" name="말풍선: 모서리가 둥근 사각형 7">
            <a:extLst>
              <a:ext uri="{FF2B5EF4-FFF2-40B4-BE49-F238E27FC236}">
                <a16:creationId xmlns:a16="http://schemas.microsoft.com/office/drawing/2014/main" id="{B1DD733F-46FA-8EA1-9334-2DFC52A2B09A}"/>
              </a:ext>
            </a:extLst>
          </p:cNvPr>
          <p:cNvSpPr/>
          <p:nvPr/>
        </p:nvSpPr>
        <p:spPr>
          <a:xfrm>
            <a:off x="400405" y="3229427"/>
            <a:ext cx="2405577" cy="1179493"/>
          </a:xfrm>
          <a:prstGeom prst="wedgeRoundRectCallout">
            <a:avLst>
              <a:gd name="adj1" fmla="val -25844"/>
              <a:gd name="adj2" fmla="val 86550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다음 요구사항을 토대로 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논리적 모델링을 진행하고 예시 데이터로 표현합시다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945470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456886-27A2-71A4-621D-54997E9F7C9B}"/>
              </a:ext>
            </a:extLst>
          </p:cNvPr>
          <p:cNvSpPr txBox="1"/>
          <p:nvPr/>
        </p:nvSpPr>
        <p:spPr>
          <a:xfrm>
            <a:off x="72737" y="78615"/>
            <a:ext cx="8832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/>
              <a:t>답 </a:t>
            </a:r>
            <a:r>
              <a:rPr lang="en-US" altLang="ko-KR" sz="2800" b="1" dirty="0"/>
              <a:t>) </a:t>
            </a:r>
            <a:endParaRPr lang="ko-KR" altLang="en-US" sz="2800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2D24B36-8484-188B-CF8E-ACF408E1AFFF}"/>
              </a:ext>
            </a:extLst>
          </p:cNvPr>
          <p:cNvCxnSpPr>
            <a:cxnSpLocks/>
          </p:cNvCxnSpPr>
          <p:nvPr/>
        </p:nvCxnSpPr>
        <p:spPr>
          <a:xfrm>
            <a:off x="2545436" y="1851889"/>
            <a:ext cx="399468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7DBA3B5-A020-2018-7493-8331689D5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93019"/>
              </p:ext>
            </p:extLst>
          </p:nvPr>
        </p:nvGraphicFramePr>
        <p:xfrm>
          <a:off x="6488443" y="1700301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597715773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학번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75609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66066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학과이름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47736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F5ABD83-34AB-8534-328C-3A982105F425}"/>
              </a:ext>
            </a:extLst>
          </p:cNvPr>
          <p:cNvSpPr txBox="1"/>
          <p:nvPr/>
        </p:nvSpPr>
        <p:spPr>
          <a:xfrm>
            <a:off x="6441813" y="1231379"/>
            <a:ext cx="984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학생</a:t>
            </a:r>
            <a:endParaRPr lang="ko-KR" alt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CA9965-71F7-8551-A025-9746C4B16DF7}"/>
              </a:ext>
            </a:extLst>
          </p:cNvPr>
          <p:cNvSpPr txBox="1"/>
          <p:nvPr/>
        </p:nvSpPr>
        <p:spPr>
          <a:xfrm>
            <a:off x="3637305" y="1221250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강의</a:t>
            </a:r>
            <a:endParaRPr lang="ko-KR" altLang="en-US" sz="2000" dirty="0"/>
          </a:p>
        </p:txBody>
      </p:sp>
      <p:graphicFrame>
        <p:nvGraphicFramePr>
          <p:cNvPr id="12" name="표 71">
            <a:extLst>
              <a:ext uri="{FF2B5EF4-FFF2-40B4-BE49-F238E27FC236}">
                <a16:creationId xmlns:a16="http://schemas.microsoft.com/office/drawing/2014/main" id="{5259DDB5-6757-9790-E7E2-FFD58A3F4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980270"/>
              </p:ext>
            </p:extLst>
          </p:nvPr>
        </p:nvGraphicFramePr>
        <p:xfrm>
          <a:off x="955964" y="1677078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교수번호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교수명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학과이름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20022BD-22F4-4D0C-CB8F-B17DE4495E11}"/>
              </a:ext>
            </a:extLst>
          </p:cNvPr>
          <p:cNvSpPr txBox="1"/>
          <p:nvPr/>
        </p:nvSpPr>
        <p:spPr>
          <a:xfrm>
            <a:off x="5324802" y="1682521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60511A-37AF-25A9-FD7E-F92F69D22097}"/>
              </a:ext>
            </a:extLst>
          </p:cNvPr>
          <p:cNvSpPr txBox="1"/>
          <p:nvPr/>
        </p:nvSpPr>
        <p:spPr>
          <a:xfrm rot="10800000">
            <a:off x="5226778" y="1617488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5548EB-EDDB-E2FC-D951-B9137F24EBD6}"/>
              </a:ext>
            </a:extLst>
          </p:cNvPr>
          <p:cNvSpPr txBox="1"/>
          <p:nvPr/>
        </p:nvSpPr>
        <p:spPr>
          <a:xfrm>
            <a:off x="3414485" y="1564401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C40608E-DA30-B4AD-4F8D-6B9ED2DF12A7}"/>
              </a:ext>
            </a:extLst>
          </p:cNvPr>
          <p:cNvCxnSpPr>
            <a:cxnSpLocks/>
          </p:cNvCxnSpPr>
          <p:nvPr/>
        </p:nvCxnSpPr>
        <p:spPr>
          <a:xfrm>
            <a:off x="3565231" y="1726462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76BB277-2EFA-F00C-067E-44EEB3D8C180}"/>
              </a:ext>
            </a:extLst>
          </p:cNvPr>
          <p:cNvCxnSpPr>
            <a:cxnSpLocks/>
          </p:cNvCxnSpPr>
          <p:nvPr/>
        </p:nvCxnSpPr>
        <p:spPr>
          <a:xfrm>
            <a:off x="5422050" y="1726502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54A56C-BEC7-BBE5-D95B-A82FADD15E2C}"/>
              </a:ext>
            </a:extLst>
          </p:cNvPr>
          <p:cNvSpPr txBox="1"/>
          <p:nvPr/>
        </p:nvSpPr>
        <p:spPr>
          <a:xfrm>
            <a:off x="3322832" y="1677078"/>
            <a:ext cx="3144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</a:t>
            </a:r>
            <a:endParaRPr lang="ko-KR" altLang="en-US" sz="1600" dirty="0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B11B742F-728E-2CF0-7344-D2A14FEBE5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693040"/>
              </p:ext>
            </p:extLst>
          </p:nvPr>
        </p:nvGraphicFramePr>
        <p:xfrm>
          <a:off x="72737" y="3651559"/>
          <a:ext cx="3026723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559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1292537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교수번호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교수명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학과이름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77777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나상도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독일언어문학과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88888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도현미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소프트웨어공학과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FD2E4B21-7187-5417-0AE3-2F230C2CE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927028"/>
              </p:ext>
            </p:extLst>
          </p:nvPr>
        </p:nvGraphicFramePr>
        <p:xfrm>
          <a:off x="6105887" y="3651559"/>
          <a:ext cx="2820760" cy="8077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1264374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학번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학과이름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강홍수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독일언어문학과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45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김창현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소프트웨어공학과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726586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07AB0622-53FC-FE20-40D4-CCBE1D61F45A}"/>
              </a:ext>
            </a:extLst>
          </p:cNvPr>
          <p:cNvSpPr txBox="1"/>
          <p:nvPr/>
        </p:nvSpPr>
        <p:spPr>
          <a:xfrm>
            <a:off x="906167" y="1229562"/>
            <a:ext cx="95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교수</a:t>
            </a:r>
            <a:endParaRPr lang="ko-KR" altLang="en-US" sz="2000" dirty="0"/>
          </a:p>
        </p:txBody>
      </p:sp>
      <p:graphicFrame>
        <p:nvGraphicFramePr>
          <p:cNvPr id="24" name="표 71">
            <a:extLst>
              <a:ext uri="{FF2B5EF4-FFF2-40B4-BE49-F238E27FC236}">
                <a16:creationId xmlns:a16="http://schemas.microsoft.com/office/drawing/2014/main" id="{ECC0599C-5708-99E2-C8F2-306854664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7977352"/>
              </p:ext>
            </p:extLst>
          </p:nvPr>
        </p:nvGraphicFramePr>
        <p:xfrm>
          <a:off x="3714212" y="1677078"/>
          <a:ext cx="1559409" cy="10058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270705159"/>
                    </a:ext>
                  </a:extLst>
                </a:gridCol>
              </a:tblGrid>
              <a:tr h="1471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강의번호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36854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교수번호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4891"/>
                  </a:ext>
                </a:extLst>
              </a:tr>
              <a:tr h="1516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학번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936808"/>
                  </a:ext>
                </a:extLst>
              </a:tr>
            </a:tbl>
          </a:graphicData>
        </a:graphic>
      </p:graphicFrame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BB14375-B598-75FE-C597-15E7ED3F7B41}"/>
              </a:ext>
            </a:extLst>
          </p:cNvPr>
          <p:cNvCxnSpPr>
            <a:cxnSpLocks/>
          </p:cNvCxnSpPr>
          <p:nvPr/>
        </p:nvCxnSpPr>
        <p:spPr>
          <a:xfrm>
            <a:off x="2605925" y="1732226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748CD05-6A99-1263-B724-E99F2BDB0F31}"/>
              </a:ext>
            </a:extLst>
          </p:cNvPr>
          <p:cNvCxnSpPr>
            <a:cxnSpLocks/>
          </p:cNvCxnSpPr>
          <p:nvPr/>
        </p:nvCxnSpPr>
        <p:spPr>
          <a:xfrm>
            <a:off x="6392753" y="1732885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1672AC44-F677-9BB0-1576-3DEBEF2C9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116433"/>
              </p:ext>
            </p:extLst>
          </p:nvPr>
        </p:nvGraphicFramePr>
        <p:xfrm>
          <a:off x="3187896" y="3651559"/>
          <a:ext cx="2798959" cy="12725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55993">
                  <a:extLst>
                    <a:ext uri="{9D8B030D-6E8A-4147-A177-3AD203B41FA5}">
                      <a16:colId xmlns:a16="http://schemas.microsoft.com/office/drawing/2014/main" val="4228015427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4117356311"/>
                    </a:ext>
                  </a:extLst>
                </a:gridCol>
                <a:gridCol w="886973">
                  <a:extLst>
                    <a:ext uri="{9D8B030D-6E8A-4147-A177-3AD203B41FA5}">
                      <a16:colId xmlns:a16="http://schemas.microsoft.com/office/drawing/2014/main" val="607209601"/>
                    </a:ext>
                  </a:extLst>
                </a:gridCol>
              </a:tblGrid>
              <a:tr h="1822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강의번호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교수번호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학번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968416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77777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59794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77777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22222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109591"/>
                  </a:ext>
                </a:extLst>
              </a:tr>
              <a:tr h="130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88888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11111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889241"/>
                  </a:ext>
                </a:extLst>
              </a:tr>
            </a:tbl>
          </a:graphicData>
        </a:graphic>
      </p:graphicFrame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35BEC13-3EAC-31AE-E2F8-7134DE3D1493}"/>
              </a:ext>
            </a:extLst>
          </p:cNvPr>
          <p:cNvCxnSpPr>
            <a:cxnSpLocks/>
          </p:cNvCxnSpPr>
          <p:nvPr/>
        </p:nvCxnSpPr>
        <p:spPr>
          <a:xfrm>
            <a:off x="8157171" y="1741479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3CCD579-D419-A7F0-4E6B-15DD5DE9038C}"/>
              </a:ext>
            </a:extLst>
          </p:cNvPr>
          <p:cNvSpPr txBox="1"/>
          <p:nvPr/>
        </p:nvSpPr>
        <p:spPr>
          <a:xfrm>
            <a:off x="9344868" y="1574313"/>
            <a:ext cx="346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&lt;</a:t>
            </a:r>
            <a:endParaRPr lang="ko-KR" altLang="en-US" sz="2800" dirty="0"/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26BFA817-435A-8616-ADFE-C871B617D6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369370"/>
              </p:ext>
            </p:extLst>
          </p:nvPr>
        </p:nvGraphicFramePr>
        <p:xfrm>
          <a:off x="9080253" y="3651559"/>
          <a:ext cx="3071876" cy="1237002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935355">
                  <a:extLst>
                    <a:ext uri="{9D8B030D-6E8A-4147-A177-3AD203B41FA5}">
                      <a16:colId xmlns:a16="http://schemas.microsoft.com/office/drawing/2014/main" val="504646209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396115090"/>
                    </a:ext>
                  </a:extLst>
                </a:gridCol>
                <a:gridCol w="1180528">
                  <a:extLst>
                    <a:ext uri="{9D8B030D-6E8A-4147-A177-3AD203B41FA5}">
                      <a16:colId xmlns:a16="http://schemas.microsoft.com/office/drawing/2014/main" val="389534918"/>
                    </a:ext>
                  </a:extLst>
                </a:gridCol>
              </a:tblGrid>
              <a:tr h="25539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학번</a:t>
                      </a:r>
                      <a:r>
                        <a:rPr lang="en-US" altLang="ko-KR" sz="1400" dirty="0"/>
                        <a:t>(FK)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구분코드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연락처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646876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11111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062-111-1111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71830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11111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휴대폰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010-1111-1111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52218"/>
                  </a:ext>
                </a:extLst>
              </a:tr>
              <a:tr h="3107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22222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/>
                        <a:t>휴대폰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b="0" dirty="0"/>
                        <a:t>010-2222-2222</a:t>
                      </a:r>
                      <a:endParaRPr lang="ko-KR" altLang="en-US" sz="105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296736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778FA3D1-CDCB-569D-6903-4230C2A4E0CC}"/>
              </a:ext>
            </a:extLst>
          </p:cNvPr>
          <p:cNvSpPr txBox="1"/>
          <p:nvPr/>
        </p:nvSpPr>
        <p:spPr>
          <a:xfrm>
            <a:off x="9563055" y="1210086"/>
            <a:ext cx="2153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학생연락처</a:t>
            </a:r>
            <a:endParaRPr lang="ko-KR" altLang="en-US" sz="2000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213D145-A192-FE77-70AA-61E3BB62BF74}"/>
              </a:ext>
            </a:extLst>
          </p:cNvPr>
          <p:cNvCxnSpPr>
            <a:cxnSpLocks/>
          </p:cNvCxnSpPr>
          <p:nvPr/>
        </p:nvCxnSpPr>
        <p:spPr>
          <a:xfrm>
            <a:off x="8049100" y="1861373"/>
            <a:ext cx="211659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AB6CDC4F-BFE8-E8F2-14F1-3F9054052DCB}"/>
              </a:ext>
            </a:extLst>
          </p:cNvPr>
          <p:cNvSpPr/>
          <p:nvPr/>
        </p:nvSpPr>
        <p:spPr>
          <a:xfrm rot="1305346">
            <a:off x="9364581" y="1791116"/>
            <a:ext cx="139298" cy="13314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272B70B-ED6C-81F8-1E45-F78E9D016F25}"/>
              </a:ext>
            </a:extLst>
          </p:cNvPr>
          <p:cNvCxnSpPr>
            <a:cxnSpLocks/>
          </p:cNvCxnSpPr>
          <p:nvPr/>
        </p:nvCxnSpPr>
        <p:spPr>
          <a:xfrm>
            <a:off x="9509040" y="1737797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4D316A77-6423-AB46-FE3A-95225DD895B3}"/>
              </a:ext>
            </a:extLst>
          </p:cNvPr>
          <p:cNvCxnSpPr>
            <a:cxnSpLocks/>
          </p:cNvCxnSpPr>
          <p:nvPr/>
        </p:nvCxnSpPr>
        <p:spPr>
          <a:xfrm>
            <a:off x="8157171" y="1741479"/>
            <a:ext cx="0" cy="2397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B02DAA1F-8CE3-9CE7-46F7-97759B3E1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217801"/>
              </p:ext>
            </p:extLst>
          </p:nvPr>
        </p:nvGraphicFramePr>
        <p:xfrm>
          <a:off x="9646003" y="1677078"/>
          <a:ext cx="1559409" cy="1005840"/>
        </p:xfrm>
        <a:graphic>
          <a:graphicData uri="http://schemas.openxmlformats.org/drawingml/2006/table">
            <a:tbl>
              <a:tblPr firstRow="1">
                <a:tableStyleId>{1E171933-4619-4E11-9A3F-F7608DF75F80}</a:tableStyleId>
              </a:tblPr>
              <a:tblGrid>
                <a:gridCol w="1559409">
                  <a:extLst>
                    <a:ext uri="{9D8B030D-6E8A-4147-A177-3AD203B41FA5}">
                      <a16:colId xmlns:a16="http://schemas.microsoft.com/office/drawing/2014/main" val="3189209635"/>
                    </a:ext>
                  </a:extLst>
                </a:gridCol>
              </a:tblGrid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학번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(FK)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0406358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구분코드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173395"/>
                  </a:ext>
                </a:extLst>
              </a:tr>
              <a:tr h="193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23428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81275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155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7E013292-F523-5F99-0296-45DD24F58164}"/>
              </a:ext>
            </a:extLst>
          </p:cNvPr>
          <p:cNvSpPr txBox="1"/>
          <p:nvPr/>
        </p:nvSpPr>
        <p:spPr>
          <a:xfrm>
            <a:off x="3198327" y="57876"/>
            <a:ext cx="85714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hlinkClick r:id="rId2"/>
              </a:rPr>
              <a:t>https://www.erdcloud.com/d/KRuCD2TYycfAqNNCf</a:t>
            </a:r>
            <a:r>
              <a:rPr lang="ko-KR" altLang="en-US" sz="24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D48B3-72EE-1B3F-3D09-129C4AB74A2B}"/>
              </a:ext>
            </a:extLst>
          </p:cNvPr>
          <p:cNvSpPr txBox="1"/>
          <p:nvPr/>
        </p:nvSpPr>
        <p:spPr>
          <a:xfrm>
            <a:off x="129547" y="126047"/>
            <a:ext cx="32996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4</a:t>
            </a:r>
            <a:r>
              <a:rPr lang="en-US" altLang="ko-KR" sz="1800" b="1" dirty="0"/>
              <a:t>. </a:t>
            </a:r>
            <a:r>
              <a:rPr lang="ko-KR" altLang="en-US" sz="1800" b="1" dirty="0"/>
              <a:t>실제 사용할 데이터 모델</a:t>
            </a:r>
            <a:endParaRPr lang="en-US" altLang="ko-KR" sz="1800" b="1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4590C3A8-2DDD-D536-2F13-365E3191C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7" y="495379"/>
            <a:ext cx="11932906" cy="63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454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DE4362-0127-996F-579E-31FDD86A731D}"/>
              </a:ext>
            </a:extLst>
          </p:cNvPr>
          <p:cNvSpPr txBox="1"/>
          <p:nvPr/>
        </p:nvSpPr>
        <p:spPr>
          <a:xfrm>
            <a:off x="1686128" y="2767280"/>
            <a:ext cx="88067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0" b="1"/>
              <a:t>데이터모델링</a:t>
            </a:r>
            <a:r>
              <a:rPr lang="en-US" altLang="ko-KR" sz="8000" b="1" dirty="0"/>
              <a:t> END</a:t>
            </a:r>
            <a:endParaRPr lang="ko-KR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41257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 descr="데이터베이스 단색으로 채워진">
            <a:extLst>
              <a:ext uri="{FF2B5EF4-FFF2-40B4-BE49-F238E27FC236}">
                <a16:creationId xmlns:a16="http://schemas.microsoft.com/office/drawing/2014/main" id="{8869C77A-4711-F3C1-BF60-B27313C11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6737" y="2066117"/>
            <a:ext cx="2933268" cy="29332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53CFB-4932-83FC-37A1-1492696E9AF3}"/>
              </a:ext>
            </a:extLst>
          </p:cNvPr>
          <p:cNvSpPr txBox="1"/>
          <p:nvPr/>
        </p:nvSpPr>
        <p:spPr>
          <a:xfrm>
            <a:off x="478913" y="940371"/>
            <a:ext cx="1143032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데이터베이스가 출시되면서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highlight>
                  <a:srgbClr val="FFFF00"/>
                </a:highlight>
              </a:rPr>
              <a:t>데이터를 한 곳에 모아 저장하고 공유</a:t>
            </a:r>
            <a:r>
              <a:rPr lang="ko-KR" altLang="en-US" sz="2400" b="1" dirty="0"/>
              <a:t>를 할 수 있게 되었다</a:t>
            </a:r>
            <a:r>
              <a:rPr lang="en-US" altLang="ko-KR" sz="2400" b="1" dirty="0"/>
              <a:t>.</a:t>
            </a:r>
          </a:p>
        </p:txBody>
      </p:sp>
      <p:graphicFrame>
        <p:nvGraphicFramePr>
          <p:cNvPr id="7" name="표 31">
            <a:extLst>
              <a:ext uri="{FF2B5EF4-FFF2-40B4-BE49-F238E27FC236}">
                <a16:creationId xmlns:a16="http://schemas.microsoft.com/office/drawing/2014/main" id="{5706066D-C1F4-BA1B-B262-64DD9B2F3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261821"/>
              </p:ext>
            </p:extLst>
          </p:nvPr>
        </p:nvGraphicFramePr>
        <p:xfrm>
          <a:off x="5320805" y="2888315"/>
          <a:ext cx="126679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193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615603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김대리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3600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최부장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7800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이과장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5000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FF5CCAF-D180-3972-CF05-D97C4B47B176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16" name="그래픽 15" descr="남자 단색으로 채워진">
            <a:extLst>
              <a:ext uri="{FF2B5EF4-FFF2-40B4-BE49-F238E27FC236}">
                <a16:creationId xmlns:a16="http://schemas.microsoft.com/office/drawing/2014/main" id="{3E9C95C1-ACE3-38E1-2803-1EC989E18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94565" y="5318762"/>
            <a:ext cx="914400" cy="914400"/>
          </a:xfrm>
          <a:prstGeom prst="rect">
            <a:avLst/>
          </a:prstGeom>
        </p:spPr>
      </p:pic>
      <p:pic>
        <p:nvPicPr>
          <p:cNvPr id="17" name="그래픽 16" descr="남자 단색으로 채워진">
            <a:extLst>
              <a:ext uri="{FF2B5EF4-FFF2-40B4-BE49-F238E27FC236}">
                <a16:creationId xmlns:a16="http://schemas.microsoft.com/office/drawing/2014/main" id="{82736A1D-A319-321A-596C-6E940C0A5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0011" y="5318762"/>
            <a:ext cx="914400" cy="914400"/>
          </a:xfrm>
          <a:prstGeom prst="rect">
            <a:avLst/>
          </a:prstGeom>
        </p:spPr>
      </p:pic>
      <p:pic>
        <p:nvPicPr>
          <p:cNvPr id="18" name="그래픽 17" descr="남자 단색으로 채워진">
            <a:extLst>
              <a:ext uri="{FF2B5EF4-FFF2-40B4-BE49-F238E27FC236}">
                <a16:creationId xmlns:a16="http://schemas.microsoft.com/office/drawing/2014/main" id="{4C5A9F7D-6DE5-608D-7842-7A60CB4DA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02826" y="5318762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B2F8D29-FC0A-A70D-87F6-9290A20CF9B3}"/>
              </a:ext>
            </a:extLst>
          </p:cNvPr>
          <p:cNvSpPr txBox="1"/>
          <p:nvPr/>
        </p:nvSpPr>
        <p:spPr>
          <a:xfrm>
            <a:off x="1576662" y="6233162"/>
            <a:ext cx="8980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A</a:t>
            </a:r>
            <a:r>
              <a:rPr lang="ko-KR" altLang="en-US" sz="1100" b="1" dirty="0"/>
              <a:t>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E82AAD-3E41-A937-3C10-9454FF69B701}"/>
              </a:ext>
            </a:extLst>
          </p:cNvPr>
          <p:cNvSpPr txBox="1"/>
          <p:nvPr/>
        </p:nvSpPr>
        <p:spPr>
          <a:xfrm>
            <a:off x="5510011" y="6233162"/>
            <a:ext cx="8883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B</a:t>
            </a:r>
            <a:r>
              <a:rPr lang="ko-KR" altLang="en-US" sz="1100" b="1" dirty="0"/>
              <a:t>씨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98D732-94C0-2E7A-C7A5-2A0A8E90606A}"/>
              </a:ext>
            </a:extLst>
          </p:cNvPr>
          <p:cNvSpPr txBox="1"/>
          <p:nvPr/>
        </p:nvSpPr>
        <p:spPr>
          <a:xfrm>
            <a:off x="9619223" y="6233162"/>
            <a:ext cx="8980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C</a:t>
            </a:r>
            <a:r>
              <a:rPr lang="ko-KR" altLang="en-US" sz="1100" b="1" dirty="0"/>
              <a:t>씨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BB3A5F85-38E0-763F-7E6E-705DA1AAFA01}"/>
              </a:ext>
            </a:extLst>
          </p:cNvPr>
          <p:cNvSpPr/>
          <p:nvPr/>
        </p:nvSpPr>
        <p:spPr>
          <a:xfrm rot="20188741">
            <a:off x="2140866" y="4572972"/>
            <a:ext cx="2962496" cy="19795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1AE539BF-1BDB-0C30-7D2C-7C7B498A5474}"/>
              </a:ext>
            </a:extLst>
          </p:cNvPr>
          <p:cNvSpPr/>
          <p:nvPr/>
        </p:nvSpPr>
        <p:spPr>
          <a:xfrm rot="16200000">
            <a:off x="5690128" y="4799207"/>
            <a:ext cx="546487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8ED0EE5-11AD-2B30-B9C6-67641B2C98D8}"/>
              </a:ext>
            </a:extLst>
          </p:cNvPr>
          <p:cNvSpPr/>
          <p:nvPr/>
        </p:nvSpPr>
        <p:spPr>
          <a:xfrm rot="12240411">
            <a:off x="6858282" y="4696897"/>
            <a:ext cx="2962496" cy="19795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52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 descr="데이터베이스 단색으로 채워진">
            <a:extLst>
              <a:ext uri="{FF2B5EF4-FFF2-40B4-BE49-F238E27FC236}">
                <a16:creationId xmlns:a16="http://schemas.microsoft.com/office/drawing/2014/main" id="{8869C77A-4711-F3C1-BF60-B27313C11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6737" y="2066117"/>
            <a:ext cx="2933268" cy="29332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F5CCAF-D180-3972-CF05-D97C4B47B176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16" name="그래픽 15" descr="남자 단색으로 채워진">
            <a:extLst>
              <a:ext uri="{FF2B5EF4-FFF2-40B4-BE49-F238E27FC236}">
                <a16:creationId xmlns:a16="http://schemas.microsoft.com/office/drawing/2014/main" id="{3E9C95C1-ACE3-38E1-2803-1EC989E18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94565" y="5318762"/>
            <a:ext cx="914400" cy="914400"/>
          </a:xfrm>
          <a:prstGeom prst="rect">
            <a:avLst/>
          </a:prstGeom>
        </p:spPr>
      </p:pic>
      <p:pic>
        <p:nvPicPr>
          <p:cNvPr id="17" name="그래픽 16" descr="남자 단색으로 채워진">
            <a:extLst>
              <a:ext uri="{FF2B5EF4-FFF2-40B4-BE49-F238E27FC236}">
                <a16:creationId xmlns:a16="http://schemas.microsoft.com/office/drawing/2014/main" id="{82736A1D-A319-321A-596C-6E940C0A5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0011" y="5318762"/>
            <a:ext cx="914400" cy="914400"/>
          </a:xfrm>
          <a:prstGeom prst="rect">
            <a:avLst/>
          </a:prstGeom>
        </p:spPr>
      </p:pic>
      <p:pic>
        <p:nvPicPr>
          <p:cNvPr id="18" name="그래픽 17" descr="남자 단색으로 채워진">
            <a:extLst>
              <a:ext uri="{FF2B5EF4-FFF2-40B4-BE49-F238E27FC236}">
                <a16:creationId xmlns:a16="http://schemas.microsoft.com/office/drawing/2014/main" id="{4C5A9F7D-6DE5-608D-7842-7A60CB4DA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02826" y="5318762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B2F8D29-FC0A-A70D-87F6-9290A20CF9B3}"/>
              </a:ext>
            </a:extLst>
          </p:cNvPr>
          <p:cNvSpPr txBox="1"/>
          <p:nvPr/>
        </p:nvSpPr>
        <p:spPr>
          <a:xfrm>
            <a:off x="1576662" y="6233162"/>
            <a:ext cx="8980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A</a:t>
            </a:r>
            <a:r>
              <a:rPr lang="ko-KR" altLang="en-US" sz="1100" b="1" dirty="0"/>
              <a:t>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E82AAD-3E41-A937-3C10-9454FF69B701}"/>
              </a:ext>
            </a:extLst>
          </p:cNvPr>
          <p:cNvSpPr txBox="1"/>
          <p:nvPr/>
        </p:nvSpPr>
        <p:spPr>
          <a:xfrm>
            <a:off x="5510011" y="6233162"/>
            <a:ext cx="8883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B</a:t>
            </a:r>
            <a:r>
              <a:rPr lang="ko-KR" altLang="en-US" sz="1100" b="1" dirty="0"/>
              <a:t>씨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98D732-94C0-2E7A-C7A5-2A0A8E90606A}"/>
              </a:ext>
            </a:extLst>
          </p:cNvPr>
          <p:cNvSpPr txBox="1"/>
          <p:nvPr/>
        </p:nvSpPr>
        <p:spPr>
          <a:xfrm>
            <a:off x="9619223" y="6233162"/>
            <a:ext cx="8980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인사팀 </a:t>
            </a:r>
            <a:r>
              <a:rPr lang="en-US" altLang="ko-KR" sz="1100" b="1" dirty="0"/>
              <a:t>C</a:t>
            </a:r>
            <a:r>
              <a:rPr lang="ko-KR" altLang="en-US" sz="1100" b="1" dirty="0"/>
              <a:t>씨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BB3A5F85-38E0-763F-7E6E-705DA1AAFA01}"/>
              </a:ext>
            </a:extLst>
          </p:cNvPr>
          <p:cNvSpPr/>
          <p:nvPr/>
        </p:nvSpPr>
        <p:spPr>
          <a:xfrm rot="20188741">
            <a:off x="2140866" y="4572972"/>
            <a:ext cx="2962496" cy="19795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1AE539BF-1BDB-0C30-7D2C-7C7B498A5474}"/>
              </a:ext>
            </a:extLst>
          </p:cNvPr>
          <p:cNvSpPr/>
          <p:nvPr/>
        </p:nvSpPr>
        <p:spPr>
          <a:xfrm rot="16200000">
            <a:off x="5690128" y="4799207"/>
            <a:ext cx="546487" cy="40035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8ED0EE5-11AD-2B30-B9C6-67641B2C98D8}"/>
              </a:ext>
            </a:extLst>
          </p:cNvPr>
          <p:cNvSpPr/>
          <p:nvPr/>
        </p:nvSpPr>
        <p:spPr>
          <a:xfrm rot="12240411">
            <a:off x="6858282" y="4696897"/>
            <a:ext cx="2962496" cy="19795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EFC64F-11CA-76D3-6FF1-BE7FEE499FF6}"/>
              </a:ext>
            </a:extLst>
          </p:cNvPr>
          <p:cNvSpPr txBox="1"/>
          <p:nvPr/>
        </p:nvSpPr>
        <p:spPr>
          <a:xfrm>
            <a:off x="9898385" y="4999384"/>
            <a:ext cx="18309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FF0000"/>
                </a:solidFill>
              </a:rPr>
              <a:t>인턴 정보 추가요</a:t>
            </a:r>
            <a:r>
              <a:rPr lang="en-US" altLang="ko-KR" sz="1600" b="1" dirty="0">
                <a:solidFill>
                  <a:srgbClr val="FF0000"/>
                </a:solidFill>
              </a:rPr>
              <a:t>!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0A8462A-9D20-0C95-A3E4-7A3AD8F333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3857608"/>
              </p:ext>
            </p:extLst>
          </p:nvPr>
        </p:nvGraphicFramePr>
        <p:xfrm>
          <a:off x="5196476" y="2732334"/>
          <a:ext cx="157298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187">
                  <a:extLst>
                    <a:ext uri="{9D8B030D-6E8A-4147-A177-3AD203B41FA5}">
                      <a16:colId xmlns:a16="http://schemas.microsoft.com/office/drawing/2014/main" val="974212052"/>
                    </a:ext>
                  </a:extLst>
                </a:gridCol>
                <a:gridCol w="720799">
                  <a:extLst>
                    <a:ext uri="{9D8B030D-6E8A-4147-A177-3AD203B41FA5}">
                      <a16:colId xmlns:a16="http://schemas.microsoft.com/office/drawing/2014/main" val="363275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/>
                        <a:t>사원명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/>
                        <a:t>연봉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20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김대리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3600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812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최부장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7800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85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/>
                        <a:t>이과장</a:t>
                      </a:r>
                      <a:endParaRPr lang="ko-KR" altLang="en-US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/>
                        <a:t>5000</a:t>
                      </a:r>
                      <a:endParaRPr lang="ko-KR" altLang="en-US" sz="11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44050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>
                          <a:solidFill>
                            <a:srgbClr val="FF0000"/>
                          </a:solidFill>
                        </a:rPr>
                        <a:t>신인턴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2800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53723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B0675D1-4BE0-B146-5778-F4C7A32B297B}"/>
              </a:ext>
            </a:extLst>
          </p:cNvPr>
          <p:cNvSpPr txBox="1"/>
          <p:nvPr/>
        </p:nvSpPr>
        <p:spPr>
          <a:xfrm>
            <a:off x="2622630" y="5426516"/>
            <a:ext cx="2795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FF0000"/>
                </a:solidFill>
              </a:rPr>
              <a:t>우린 따로 수정할 게 없구나</a:t>
            </a:r>
            <a:r>
              <a:rPr lang="en-US" altLang="ko-KR" sz="1600" b="1" dirty="0">
                <a:solidFill>
                  <a:srgbClr val="FF0000"/>
                </a:solidFill>
              </a:rPr>
              <a:t>!</a:t>
            </a:r>
          </a:p>
          <a:p>
            <a:r>
              <a:rPr lang="en-US" altLang="ko-KR" sz="1600" b="1" dirty="0">
                <a:solidFill>
                  <a:srgbClr val="FF0000"/>
                </a:solidFill>
              </a:rPr>
              <a:t>-</a:t>
            </a:r>
            <a:r>
              <a:rPr lang="ko-KR" altLang="en-US" sz="1200" b="1" dirty="0">
                <a:solidFill>
                  <a:srgbClr val="FF0000"/>
                </a:solidFill>
              </a:rPr>
              <a:t>인사팀 </a:t>
            </a:r>
            <a:r>
              <a:rPr lang="en-US" altLang="ko-KR" sz="1200" b="1" dirty="0">
                <a:solidFill>
                  <a:srgbClr val="FF0000"/>
                </a:solidFill>
              </a:rPr>
              <a:t>A</a:t>
            </a:r>
            <a:r>
              <a:rPr lang="ko-KR" altLang="en-US" sz="1200" b="1" dirty="0">
                <a:solidFill>
                  <a:srgbClr val="FF0000"/>
                </a:solidFill>
              </a:rPr>
              <a:t>씨 </a:t>
            </a:r>
            <a:r>
              <a:rPr lang="en-US" altLang="ko-KR" sz="1200" b="1" dirty="0">
                <a:solidFill>
                  <a:srgbClr val="FF0000"/>
                </a:solidFill>
              </a:rPr>
              <a:t>, </a:t>
            </a:r>
            <a:r>
              <a:rPr lang="ko-KR" altLang="en-US" sz="1200" b="1" dirty="0">
                <a:solidFill>
                  <a:srgbClr val="FF0000"/>
                </a:solidFill>
              </a:rPr>
              <a:t>인사팀 </a:t>
            </a:r>
            <a:r>
              <a:rPr lang="en-US" altLang="ko-KR" sz="1200" b="1" dirty="0">
                <a:solidFill>
                  <a:srgbClr val="FF0000"/>
                </a:solidFill>
              </a:rPr>
              <a:t>B</a:t>
            </a:r>
            <a:r>
              <a:rPr lang="ko-KR" altLang="en-US" sz="1200" b="1" dirty="0">
                <a:solidFill>
                  <a:srgbClr val="FF0000"/>
                </a:solidFill>
              </a:rPr>
              <a:t>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FB592E-E060-AC81-BB8E-0B6A3665CAA7}"/>
              </a:ext>
            </a:extLst>
          </p:cNvPr>
          <p:cNvSpPr txBox="1"/>
          <p:nvPr/>
        </p:nvSpPr>
        <p:spPr>
          <a:xfrm>
            <a:off x="478913" y="940371"/>
            <a:ext cx="1143032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데이터베이스가 출시되면서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highlight>
                  <a:srgbClr val="FFFF00"/>
                </a:highlight>
              </a:rPr>
              <a:t>데이터를 한 곳에 모아 저장하고 공유</a:t>
            </a:r>
            <a:r>
              <a:rPr lang="ko-KR" altLang="en-US" sz="2400" b="1" dirty="0"/>
              <a:t>를 할 수 있게 되었다</a:t>
            </a:r>
            <a:r>
              <a:rPr lang="en-US" altLang="ko-KR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220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B1EA73-68E9-2EF5-C85D-C38EB19881F1}"/>
              </a:ext>
            </a:extLst>
          </p:cNvPr>
          <p:cNvSpPr txBox="1"/>
          <p:nvPr/>
        </p:nvSpPr>
        <p:spPr>
          <a:xfrm>
            <a:off x="2790114" y="1094255"/>
            <a:ext cx="6250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데이터베이스가 어떻게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FF0000"/>
                </a:solidFill>
              </a:rPr>
              <a:t>HOW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 쓰이지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B8C9B-D3F1-33F2-A8E3-10A0CF2F660B}"/>
              </a:ext>
            </a:extLst>
          </p:cNvPr>
          <p:cNvSpPr txBox="1"/>
          <p:nvPr/>
        </p:nvSpPr>
        <p:spPr>
          <a:xfrm>
            <a:off x="72444" y="140526"/>
            <a:ext cx="2387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데이터베이스란</a:t>
            </a:r>
            <a:r>
              <a:rPr lang="en-US" altLang="ko-KR" b="1" dirty="0"/>
              <a:t>?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3901A95-CD1E-2B27-ED48-72F4AAA09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37" y="3048029"/>
            <a:ext cx="3326130" cy="2223801"/>
          </a:xfrm>
          <a:prstGeom prst="rect">
            <a:avLst/>
          </a:prstGeom>
        </p:spPr>
      </p:pic>
      <p:graphicFrame>
        <p:nvGraphicFramePr>
          <p:cNvPr id="5" name="표 36">
            <a:extLst>
              <a:ext uri="{FF2B5EF4-FFF2-40B4-BE49-F238E27FC236}">
                <a16:creationId xmlns:a16="http://schemas.microsoft.com/office/drawing/2014/main" id="{C5A6921C-FE7D-29F2-D6E0-9FA3B63FC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049536"/>
              </p:ext>
            </p:extLst>
          </p:nvPr>
        </p:nvGraphicFramePr>
        <p:xfrm>
          <a:off x="8971807" y="3603730"/>
          <a:ext cx="2869947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996211847"/>
                    </a:ext>
                  </a:extLst>
                </a:gridCol>
                <a:gridCol w="1178243">
                  <a:extLst>
                    <a:ext uri="{9D8B030D-6E8A-4147-A177-3AD203B41FA5}">
                      <a16:colId xmlns:a16="http://schemas.microsoft.com/office/drawing/2014/main" val="1833591806"/>
                    </a:ext>
                  </a:extLst>
                </a:gridCol>
                <a:gridCol w="742061">
                  <a:extLst>
                    <a:ext uri="{9D8B030D-6E8A-4147-A177-3AD203B41FA5}">
                      <a16:colId xmlns:a16="http://schemas.microsoft.com/office/drawing/2014/main" val="2083129271"/>
                    </a:ext>
                  </a:extLst>
                </a:gridCol>
              </a:tblGrid>
              <a:tr h="36353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1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hello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Ex123!!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이성철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50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haha12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Pwd23@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하동훈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995406"/>
                  </a:ext>
                </a:extLst>
              </a:tr>
            </a:tbl>
          </a:graphicData>
        </a:graphic>
      </p:graphicFrame>
      <p:pic>
        <p:nvPicPr>
          <p:cNvPr id="9" name="그래픽 8" descr="데이터베이스 단색으로 채워진">
            <a:extLst>
              <a:ext uri="{FF2B5EF4-FFF2-40B4-BE49-F238E27FC236}">
                <a16:creationId xmlns:a16="http://schemas.microsoft.com/office/drawing/2014/main" id="{D28DB6FE-F697-E7E5-3029-F0EAC34F8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93205" y="2692063"/>
            <a:ext cx="2957249" cy="295724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D7F778A-4676-A418-E2EA-DA81D58CABCF}"/>
              </a:ext>
            </a:extLst>
          </p:cNvPr>
          <p:cNvSpPr txBox="1"/>
          <p:nvPr/>
        </p:nvSpPr>
        <p:spPr>
          <a:xfrm>
            <a:off x="662361" y="5323575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네이버 로그인 화면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FDDFD2-8917-9280-8F47-B6875E417BC3}"/>
              </a:ext>
            </a:extLst>
          </p:cNvPr>
          <p:cNvSpPr txBox="1"/>
          <p:nvPr/>
        </p:nvSpPr>
        <p:spPr>
          <a:xfrm>
            <a:off x="4597672" y="2970187"/>
            <a:ext cx="1813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아이디 </a:t>
            </a:r>
            <a:r>
              <a:rPr lang="en-US" altLang="ko-KR" sz="1400" b="1" dirty="0"/>
              <a:t>:  hello </a:t>
            </a:r>
          </a:p>
          <a:p>
            <a:r>
              <a:rPr lang="ko-KR" altLang="en-US" sz="1400" b="1" dirty="0"/>
              <a:t>비밀번호 </a:t>
            </a:r>
            <a:r>
              <a:rPr lang="en-US" altLang="ko-KR" sz="1400" b="1" dirty="0"/>
              <a:t>: Ex123!!</a:t>
            </a:r>
            <a:endParaRPr lang="ko-KR" altLang="en-US" sz="1400" b="1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9EE38BC-38F6-73E2-5EB5-AEC35E9619EB}"/>
              </a:ext>
            </a:extLst>
          </p:cNvPr>
          <p:cNvCxnSpPr>
            <a:cxnSpLocks/>
          </p:cNvCxnSpPr>
          <p:nvPr/>
        </p:nvCxnSpPr>
        <p:spPr>
          <a:xfrm flipH="1">
            <a:off x="4422801" y="4623879"/>
            <a:ext cx="20515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B5FB5E8-B2AF-E028-3979-90B6B709A3D7}"/>
              </a:ext>
            </a:extLst>
          </p:cNvPr>
          <p:cNvCxnSpPr>
            <a:cxnSpLocks/>
          </p:cNvCxnSpPr>
          <p:nvPr/>
        </p:nvCxnSpPr>
        <p:spPr>
          <a:xfrm>
            <a:off x="4422801" y="3622568"/>
            <a:ext cx="210947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F9F3F62-A0D5-B495-7883-1F98E73C38A1}"/>
              </a:ext>
            </a:extLst>
          </p:cNvPr>
          <p:cNvSpPr/>
          <p:nvPr/>
        </p:nvSpPr>
        <p:spPr>
          <a:xfrm>
            <a:off x="8971808" y="3972506"/>
            <a:ext cx="2149050" cy="330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E1C84B2-EF1B-8E7F-49A1-9E1231B58827}"/>
              </a:ext>
            </a:extLst>
          </p:cNvPr>
          <p:cNvSpPr txBox="1"/>
          <p:nvPr/>
        </p:nvSpPr>
        <p:spPr>
          <a:xfrm>
            <a:off x="4357331" y="4728518"/>
            <a:ext cx="23808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일치하는 데이터가 </a:t>
            </a:r>
            <a:endParaRPr lang="en-US" altLang="ko-KR" sz="1400" b="1" dirty="0"/>
          </a:p>
          <a:p>
            <a:r>
              <a:rPr lang="ko-KR" altLang="en-US" sz="1400" b="1" dirty="0"/>
              <a:t>있는 걸 보니 회원이군요</a:t>
            </a:r>
            <a:r>
              <a:rPr lang="en-US" altLang="ko-KR" sz="1400" b="1" dirty="0"/>
              <a:t>!</a:t>
            </a:r>
          </a:p>
          <a:p>
            <a:r>
              <a:rPr lang="ko-KR" altLang="en-US" sz="1400" b="1" dirty="0"/>
              <a:t>환영해요 이성철님</a:t>
            </a:r>
            <a:r>
              <a:rPr lang="en-US" altLang="ko-KR" sz="1400" b="1" dirty="0"/>
              <a:t>! ^^</a:t>
            </a:r>
            <a:endParaRPr lang="ko-KR" altLang="en-US" sz="14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6CE50CF-D6FA-5207-1F50-7652C1A15F64}"/>
              </a:ext>
            </a:extLst>
          </p:cNvPr>
          <p:cNvSpPr txBox="1"/>
          <p:nvPr/>
        </p:nvSpPr>
        <p:spPr>
          <a:xfrm>
            <a:off x="3719212" y="1684620"/>
            <a:ext cx="417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네이버 로그인은 어떻게 만들었을까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ABB70FC-81AF-56F6-1086-D89DF87828EF}"/>
              </a:ext>
            </a:extLst>
          </p:cNvPr>
          <p:cNvSpPr txBox="1"/>
          <p:nvPr/>
        </p:nvSpPr>
        <p:spPr>
          <a:xfrm>
            <a:off x="3956311" y="4170688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FF0000"/>
                </a:solidFill>
              </a:rPr>
              <a:t>로그인 성공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E698E-99AE-D74E-0DB5-3A021AB056B8}"/>
              </a:ext>
            </a:extLst>
          </p:cNvPr>
          <p:cNvSpPr txBox="1"/>
          <p:nvPr/>
        </p:nvSpPr>
        <p:spPr>
          <a:xfrm>
            <a:off x="8903512" y="4743226"/>
            <a:ext cx="2710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회원정보가 들어있는 데이터 저장소</a:t>
            </a:r>
          </a:p>
        </p:txBody>
      </p:sp>
    </p:spTree>
    <p:extLst>
      <p:ext uri="{BB962C8B-B14F-4D97-AF65-F5344CB8AC3E}">
        <p14:creationId xmlns:p14="http://schemas.microsoft.com/office/powerpoint/2010/main" val="1455696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13140</TotalTime>
  <Words>3966</Words>
  <Application>Microsoft Office PowerPoint</Application>
  <PresentationFormat>와이드스크린</PresentationFormat>
  <Paragraphs>1411</Paragraphs>
  <Slides>65</Slides>
  <Notes>21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65</vt:i4>
      </vt:variant>
    </vt:vector>
  </HeadingPairs>
  <TitlesOfParts>
    <vt:vector size="70" baseType="lpstr">
      <vt:lpstr>Apple SD Gothic Neo</vt:lpstr>
      <vt:lpstr>Iropke Batang</vt:lpstr>
      <vt:lpstr>맑은 고딕</vt:lpstr>
      <vt:lpstr>Arial</vt:lpstr>
      <vt:lpstr>Office 테마</vt:lpstr>
      <vt:lpstr>Oracle  Database  (오라클 데이터베이스)</vt:lpstr>
      <vt:lpstr>강사 프로필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개념적 데이터 모델링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실습 ) 다음 요구사항을 토대로 ERD를 그려봅시다.</vt:lpstr>
      <vt:lpstr>답)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 오라클 강의</dc:title>
  <dc:creator>강 태우</dc:creator>
  <cp:lastModifiedBy>강 태우</cp:lastModifiedBy>
  <cp:revision>347</cp:revision>
  <dcterms:created xsi:type="dcterms:W3CDTF">2022-11-02T07:52:51Z</dcterms:created>
  <dcterms:modified xsi:type="dcterms:W3CDTF">2023-06-06T05:05:14Z</dcterms:modified>
</cp:coreProperties>
</file>

<file path=docProps/thumbnail.jpeg>
</file>